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338" r:id="rId3"/>
    <p:sldId id="371" r:id="rId4"/>
    <p:sldId id="372" r:id="rId5"/>
    <p:sldId id="262" r:id="rId6"/>
    <p:sldId id="267" r:id="rId7"/>
    <p:sldId id="260" r:id="rId8"/>
    <p:sldId id="261" r:id="rId9"/>
    <p:sldId id="350" r:id="rId10"/>
    <p:sldId id="369" r:id="rId11"/>
    <p:sldId id="257" r:id="rId12"/>
    <p:sldId id="268" r:id="rId13"/>
    <p:sldId id="374" r:id="rId14"/>
    <p:sldId id="376" r:id="rId15"/>
    <p:sldId id="377" r:id="rId16"/>
    <p:sldId id="366" r:id="rId17"/>
    <p:sldId id="367" r:id="rId18"/>
    <p:sldId id="353" r:id="rId19"/>
    <p:sldId id="352" r:id="rId20"/>
    <p:sldId id="355" r:id="rId21"/>
    <p:sldId id="264" r:id="rId22"/>
    <p:sldId id="359" r:id="rId23"/>
    <p:sldId id="358" r:id="rId24"/>
    <p:sldId id="360" r:id="rId25"/>
    <p:sldId id="380" r:id="rId26"/>
    <p:sldId id="368" r:id="rId27"/>
    <p:sldId id="361" r:id="rId28"/>
    <p:sldId id="362" r:id="rId29"/>
    <p:sldId id="363" r:id="rId30"/>
    <p:sldId id="354" r:id="rId31"/>
    <p:sldId id="356" r:id="rId32"/>
    <p:sldId id="357" r:id="rId33"/>
    <p:sldId id="379" r:id="rId34"/>
    <p:sldId id="370" r:id="rId35"/>
    <p:sldId id="378" r:id="rId36"/>
    <p:sldId id="375" r:id="rId37"/>
    <p:sldId id="343" r:id="rId38"/>
    <p:sldId id="34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5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510"/>
  </p:normalViewPr>
  <p:slideViewPr>
    <p:cSldViewPr snapToGrid="0" snapToObjects="1">
      <p:cViewPr varScale="1">
        <p:scale>
          <a:sx n="118" d="100"/>
          <a:sy n="118" d="100"/>
        </p:scale>
        <p:origin x="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659FB-0419-C24D-A6C0-9A1B475B1E65}" type="datetimeFigureOut">
              <a:rPr lang="en-US" smtClean="0"/>
              <a:t>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7AF2C-A832-324A-A13C-3791A9476477}" type="slidenum">
              <a:rPr lang="en-US" smtClean="0"/>
              <a:t>‹#›</a:t>
            </a:fld>
            <a:endParaRPr lang="en-US"/>
          </a:p>
        </p:txBody>
      </p:sp>
    </p:spTree>
    <p:extLst>
      <p:ext uri="{BB962C8B-B14F-4D97-AF65-F5344CB8AC3E}">
        <p14:creationId xmlns:p14="http://schemas.microsoft.com/office/powerpoint/2010/main" val="18151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p>
        </p:txBody>
      </p:sp>
      <p:sp>
        <p:nvSpPr>
          <p:cNvPr id="4" name="Slide Number Placeholder 3"/>
          <p:cNvSpPr>
            <a:spLocks noGrp="1"/>
          </p:cNvSpPr>
          <p:nvPr>
            <p:ph type="sldNum" sz="quarter" idx="5"/>
          </p:nvPr>
        </p:nvSpPr>
        <p:spPr/>
        <p:txBody>
          <a:bodyPr/>
          <a:lstStyle/>
          <a:p>
            <a:fld id="{E707AF2C-A832-324A-A13C-3791A9476477}" type="slidenum">
              <a:rPr lang="en-US" smtClean="0"/>
              <a:t>15</a:t>
            </a:fld>
            <a:endParaRPr lang="en-US"/>
          </a:p>
        </p:txBody>
      </p:sp>
    </p:spTree>
    <p:extLst>
      <p:ext uri="{BB962C8B-B14F-4D97-AF65-F5344CB8AC3E}">
        <p14:creationId xmlns:p14="http://schemas.microsoft.com/office/powerpoint/2010/main" val="251505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17</a:t>
            </a:fld>
            <a:endParaRPr lang="en-US"/>
          </a:p>
        </p:txBody>
      </p:sp>
    </p:spTree>
    <p:extLst>
      <p:ext uri="{BB962C8B-B14F-4D97-AF65-F5344CB8AC3E}">
        <p14:creationId xmlns:p14="http://schemas.microsoft.com/office/powerpoint/2010/main" val="135012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26</a:t>
            </a:fld>
            <a:endParaRPr lang="en-US"/>
          </a:p>
        </p:txBody>
      </p:sp>
    </p:spTree>
    <p:extLst>
      <p:ext uri="{BB962C8B-B14F-4D97-AF65-F5344CB8AC3E}">
        <p14:creationId xmlns:p14="http://schemas.microsoft.com/office/powerpoint/2010/main" val="183684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the network structure (layers / nodes / edges) and the activate functions (within each node). Our data, X and Y (inputs and labels) are given. Our goal is then to “learn” the remaining parameters, i.e., the w’s and b’s.</a:t>
            </a:r>
          </a:p>
        </p:txBody>
      </p:sp>
      <p:sp>
        <p:nvSpPr>
          <p:cNvPr id="4" name="Slide Number Placeholder 3"/>
          <p:cNvSpPr>
            <a:spLocks noGrp="1"/>
          </p:cNvSpPr>
          <p:nvPr>
            <p:ph type="sldNum" sz="quarter" idx="5"/>
          </p:nvPr>
        </p:nvSpPr>
        <p:spPr/>
        <p:txBody>
          <a:bodyPr/>
          <a:lstStyle/>
          <a:p>
            <a:fld id="{E707AF2C-A832-324A-A13C-3791A9476477}" type="slidenum">
              <a:rPr lang="en-US" smtClean="0"/>
              <a:t>27</a:t>
            </a:fld>
            <a:endParaRPr lang="en-US"/>
          </a:p>
        </p:txBody>
      </p:sp>
    </p:spTree>
    <p:extLst>
      <p:ext uri="{BB962C8B-B14F-4D97-AF65-F5344CB8AC3E}">
        <p14:creationId xmlns:p14="http://schemas.microsoft.com/office/powerpoint/2010/main" val="209604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learn the parameters? We need a way to quantify how well we are doing. This is what the loss function is for; it informs our optimization about how ”optimal” our current set of parameter values is. </a:t>
            </a:r>
          </a:p>
        </p:txBody>
      </p:sp>
      <p:sp>
        <p:nvSpPr>
          <p:cNvPr id="4" name="Slide Number Placeholder 3"/>
          <p:cNvSpPr>
            <a:spLocks noGrp="1"/>
          </p:cNvSpPr>
          <p:nvPr>
            <p:ph type="sldNum" sz="quarter" idx="5"/>
          </p:nvPr>
        </p:nvSpPr>
        <p:spPr/>
        <p:txBody>
          <a:bodyPr/>
          <a:lstStyle/>
          <a:p>
            <a:fld id="{E707AF2C-A832-324A-A13C-3791A9476477}" type="slidenum">
              <a:rPr lang="en-US" smtClean="0"/>
              <a:t>28</a:t>
            </a:fld>
            <a:endParaRPr lang="en-US"/>
          </a:p>
        </p:txBody>
      </p:sp>
    </p:spTree>
    <p:extLst>
      <p:ext uri="{BB962C8B-B14F-4D97-AF65-F5344CB8AC3E}">
        <p14:creationId xmlns:p14="http://schemas.microsoft.com/office/powerpoint/2010/main" val="150435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p>
        </p:txBody>
      </p:sp>
      <p:sp>
        <p:nvSpPr>
          <p:cNvPr id="4" name="Slide Number Placeholder 3"/>
          <p:cNvSpPr>
            <a:spLocks noGrp="1"/>
          </p:cNvSpPr>
          <p:nvPr>
            <p:ph type="sldNum" sz="quarter" idx="5"/>
          </p:nvPr>
        </p:nvSpPr>
        <p:spPr/>
        <p:txBody>
          <a:bodyPr/>
          <a:lstStyle/>
          <a:p>
            <a:fld id="{E707AF2C-A832-324A-A13C-3791A9476477}" type="slidenum">
              <a:rPr lang="en-US" smtClean="0"/>
              <a:t>29</a:t>
            </a:fld>
            <a:endParaRPr lang="en-US"/>
          </a:p>
        </p:txBody>
      </p:sp>
    </p:spTree>
    <p:extLst>
      <p:ext uri="{BB962C8B-B14F-4D97-AF65-F5344CB8AC3E}">
        <p14:creationId xmlns:p14="http://schemas.microsoft.com/office/powerpoint/2010/main" val="252335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p>
        </p:txBody>
      </p:sp>
      <p:sp>
        <p:nvSpPr>
          <p:cNvPr id="4" name="Slide Number Placeholder 3"/>
          <p:cNvSpPr>
            <a:spLocks noGrp="1"/>
          </p:cNvSpPr>
          <p:nvPr>
            <p:ph type="sldNum" sz="quarter" idx="5"/>
          </p:nvPr>
        </p:nvSpPr>
        <p:spPr/>
        <p:txBody>
          <a:bodyPr/>
          <a:lstStyle/>
          <a:p>
            <a:fld id="{E707AF2C-A832-324A-A13C-3791A9476477}" type="slidenum">
              <a:rPr lang="en-US" smtClean="0"/>
              <a:t>34</a:t>
            </a:fld>
            <a:endParaRPr lang="en-US"/>
          </a:p>
        </p:txBody>
      </p:sp>
    </p:spTree>
    <p:extLst>
      <p:ext uri="{BB962C8B-B14F-4D97-AF65-F5344CB8AC3E}">
        <p14:creationId xmlns:p14="http://schemas.microsoft.com/office/powerpoint/2010/main" val="3739414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8EB1-4315-0B45-BC48-6834F7A498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293AC9-FE44-6D4E-9E9B-DFF2BAE10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26815C1-30B0-FC43-A054-A32361208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92BD1-5BF6-D549-B796-A6913C4E0FE0}"/>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8B916AB2-FE7E-054B-A1E4-563D250382B5}"/>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2022</a:t>
            </a:r>
          </a:p>
        </p:txBody>
      </p:sp>
    </p:spTree>
    <p:extLst>
      <p:ext uri="{BB962C8B-B14F-4D97-AF65-F5344CB8AC3E}">
        <p14:creationId xmlns:p14="http://schemas.microsoft.com/office/powerpoint/2010/main" val="17799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7417-9B7B-844A-B49C-CAAA2D59A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692F6-A4DE-C74C-8AE6-7C38A4A471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ACD1C-1D19-5349-999A-B14395D03AF4}"/>
              </a:ext>
            </a:extLst>
          </p:cNvPr>
          <p:cNvSpPr>
            <a:spLocks noGrp="1"/>
          </p:cNvSpPr>
          <p:nvPr>
            <p:ph type="dt" sz="half" idx="10"/>
          </p:nvPr>
        </p:nvSpPr>
        <p:spPr/>
        <p:txBody>
          <a:bodyPr/>
          <a:lstStyle/>
          <a:p>
            <a:fld id="{87C2F797-6DFD-C74C-BA29-8B3CE1E6C725}" type="datetime1">
              <a:rPr lang="en-US" smtClean="0"/>
              <a:t>1/20/22</a:t>
            </a:fld>
            <a:endParaRPr lang="en-US"/>
          </a:p>
        </p:txBody>
      </p:sp>
      <p:sp>
        <p:nvSpPr>
          <p:cNvPr id="5" name="Footer Placeholder 4">
            <a:extLst>
              <a:ext uri="{FF2B5EF4-FFF2-40B4-BE49-F238E27FC236}">
                <a16:creationId xmlns:a16="http://schemas.microsoft.com/office/drawing/2014/main" id="{32BBBDE9-A684-5A47-B60C-F69910631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FE0AE-B20F-8B41-96B0-E5CBBC790ABC}"/>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369104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52D7A-39F3-0646-84E5-8D5969D778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D3037-E8B5-F145-8A69-D2D1C03A01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2DFD-5D33-5144-BAFE-C0E9C2671842}"/>
              </a:ext>
            </a:extLst>
          </p:cNvPr>
          <p:cNvSpPr>
            <a:spLocks noGrp="1"/>
          </p:cNvSpPr>
          <p:nvPr>
            <p:ph type="dt" sz="half" idx="10"/>
          </p:nvPr>
        </p:nvSpPr>
        <p:spPr/>
        <p:txBody>
          <a:bodyPr/>
          <a:lstStyle/>
          <a:p>
            <a:fld id="{64FE1960-B74B-0949-9DEF-CBE661CB7825}" type="datetime1">
              <a:rPr lang="en-US" smtClean="0"/>
              <a:t>1/20/22</a:t>
            </a:fld>
            <a:endParaRPr lang="en-US"/>
          </a:p>
        </p:txBody>
      </p:sp>
      <p:sp>
        <p:nvSpPr>
          <p:cNvPr id="5" name="Footer Placeholder 4">
            <a:extLst>
              <a:ext uri="{FF2B5EF4-FFF2-40B4-BE49-F238E27FC236}">
                <a16:creationId xmlns:a16="http://schemas.microsoft.com/office/drawing/2014/main" id="{7C6AE351-4EF4-7F46-A9EB-2ED377652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4C3F3-83CA-0A4C-9768-CBD10E30D3C7}"/>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56744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3E46-908A-C04D-9981-8A3084417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089C4-435B-C74A-A233-FC3069A07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4D541-FAFD-8942-86AB-278DC2D9A8D5}"/>
              </a:ext>
            </a:extLst>
          </p:cNvPr>
          <p:cNvSpPr>
            <a:spLocks noGrp="1"/>
          </p:cNvSpPr>
          <p:nvPr>
            <p:ph type="dt" sz="half" idx="10"/>
          </p:nvPr>
        </p:nvSpPr>
        <p:spPr/>
        <p:txBody>
          <a:bodyPr/>
          <a:lstStyle/>
          <a:p>
            <a:fld id="{91871F70-41C7-F44D-9284-EB301E270CC7}" type="datetime1">
              <a:rPr lang="en-US" smtClean="0"/>
              <a:t>1/20/22</a:t>
            </a:fld>
            <a:endParaRPr lang="en-US"/>
          </a:p>
        </p:txBody>
      </p:sp>
      <p:sp>
        <p:nvSpPr>
          <p:cNvPr id="5" name="Footer Placeholder 4">
            <a:extLst>
              <a:ext uri="{FF2B5EF4-FFF2-40B4-BE49-F238E27FC236}">
                <a16:creationId xmlns:a16="http://schemas.microsoft.com/office/drawing/2014/main" id="{6F6AA10F-22F0-3349-A613-9AAA7D618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9A220-6975-B245-BB1A-A220197A105B}"/>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7D6162B0-E279-9541-8146-AD5BCEB90953}"/>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2022</a:t>
            </a:r>
          </a:p>
        </p:txBody>
      </p:sp>
    </p:spTree>
    <p:extLst>
      <p:ext uri="{BB962C8B-B14F-4D97-AF65-F5344CB8AC3E}">
        <p14:creationId xmlns:p14="http://schemas.microsoft.com/office/powerpoint/2010/main" val="214245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2A2A-922B-0346-B7EA-75D7B10DCF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95D8E8-28AA-D948-A636-339D3F2A0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A2ABFB-F394-B943-9456-37EA53A894EB}"/>
              </a:ext>
            </a:extLst>
          </p:cNvPr>
          <p:cNvSpPr>
            <a:spLocks noGrp="1"/>
          </p:cNvSpPr>
          <p:nvPr>
            <p:ph type="dt" sz="half" idx="10"/>
          </p:nvPr>
        </p:nvSpPr>
        <p:spPr/>
        <p:txBody>
          <a:bodyPr/>
          <a:lstStyle/>
          <a:p>
            <a:fld id="{E33F645A-02C2-AF41-9FDB-389E34E8B990}" type="datetime1">
              <a:rPr lang="en-US" smtClean="0"/>
              <a:t>1/20/22</a:t>
            </a:fld>
            <a:endParaRPr lang="en-US"/>
          </a:p>
        </p:txBody>
      </p:sp>
      <p:sp>
        <p:nvSpPr>
          <p:cNvPr id="5" name="Footer Placeholder 4">
            <a:extLst>
              <a:ext uri="{FF2B5EF4-FFF2-40B4-BE49-F238E27FC236}">
                <a16:creationId xmlns:a16="http://schemas.microsoft.com/office/drawing/2014/main" id="{C02C9EEB-C178-3D4E-B208-AD5046C8D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21868-B995-9742-85D5-45B98C9EC85A}"/>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4817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34BF-EFF7-0C4A-ACC3-61E8A7BF3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8BC29-A056-D841-BF2D-AB3FD80A8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858A7-1C7A-AA45-BB8D-392648E63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9F041C-0C80-0748-B32E-22CF1B3DBA36}"/>
              </a:ext>
            </a:extLst>
          </p:cNvPr>
          <p:cNvSpPr>
            <a:spLocks noGrp="1"/>
          </p:cNvSpPr>
          <p:nvPr>
            <p:ph type="dt" sz="half" idx="10"/>
          </p:nvPr>
        </p:nvSpPr>
        <p:spPr/>
        <p:txBody>
          <a:bodyPr/>
          <a:lstStyle/>
          <a:p>
            <a:fld id="{AB873A4C-DE8A-2F49-8ABE-1735EE515528}" type="datetime1">
              <a:rPr lang="en-US" smtClean="0"/>
              <a:t>1/20/22</a:t>
            </a:fld>
            <a:endParaRPr lang="en-US"/>
          </a:p>
        </p:txBody>
      </p:sp>
      <p:sp>
        <p:nvSpPr>
          <p:cNvPr id="6" name="Footer Placeholder 5">
            <a:extLst>
              <a:ext uri="{FF2B5EF4-FFF2-40B4-BE49-F238E27FC236}">
                <a16:creationId xmlns:a16="http://schemas.microsoft.com/office/drawing/2014/main" id="{92322579-B479-A844-9E52-D5FD9A1E4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C21B5-4359-4543-8FF3-3066A40C341E}"/>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309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9874-FD7D-2A4D-AEBD-677AE09D74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1CEBE-0E6C-7047-9C5C-4AA0A105DC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09BD-DF02-CD4C-90A2-920DE5C2A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726810-D033-9F43-B547-D777D2908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9DDC-1456-3643-A06F-B75412DAA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8370D-F984-7247-A9DD-3EA91612DDEF}"/>
              </a:ext>
            </a:extLst>
          </p:cNvPr>
          <p:cNvSpPr>
            <a:spLocks noGrp="1"/>
          </p:cNvSpPr>
          <p:nvPr>
            <p:ph type="dt" sz="half" idx="10"/>
          </p:nvPr>
        </p:nvSpPr>
        <p:spPr/>
        <p:txBody>
          <a:bodyPr/>
          <a:lstStyle/>
          <a:p>
            <a:fld id="{7DA13BA6-E929-9643-AF0C-C0B90BC6EAC0}" type="datetime1">
              <a:rPr lang="en-US" smtClean="0"/>
              <a:t>1/20/22</a:t>
            </a:fld>
            <a:endParaRPr lang="en-US"/>
          </a:p>
        </p:txBody>
      </p:sp>
      <p:sp>
        <p:nvSpPr>
          <p:cNvPr id="8" name="Footer Placeholder 7">
            <a:extLst>
              <a:ext uri="{FF2B5EF4-FFF2-40B4-BE49-F238E27FC236}">
                <a16:creationId xmlns:a16="http://schemas.microsoft.com/office/drawing/2014/main" id="{2DDE8A36-46FF-5F4B-BFC9-260F45EE2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285DF5-2269-4B42-8F8D-D3D35078438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75163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7EAE-0662-C14D-8647-164620F738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1AD01-E0D8-DA48-8558-4DB1DF379804}"/>
              </a:ext>
            </a:extLst>
          </p:cNvPr>
          <p:cNvSpPr>
            <a:spLocks noGrp="1"/>
          </p:cNvSpPr>
          <p:nvPr>
            <p:ph type="dt" sz="half" idx="10"/>
          </p:nvPr>
        </p:nvSpPr>
        <p:spPr/>
        <p:txBody>
          <a:bodyPr/>
          <a:lstStyle/>
          <a:p>
            <a:fld id="{1062371E-C5A0-7448-8CF8-A797D242C61D}" type="datetime1">
              <a:rPr lang="en-US" smtClean="0"/>
              <a:t>1/20/22</a:t>
            </a:fld>
            <a:endParaRPr lang="en-US"/>
          </a:p>
        </p:txBody>
      </p:sp>
      <p:sp>
        <p:nvSpPr>
          <p:cNvPr id="4" name="Footer Placeholder 3">
            <a:extLst>
              <a:ext uri="{FF2B5EF4-FFF2-40B4-BE49-F238E27FC236}">
                <a16:creationId xmlns:a16="http://schemas.microsoft.com/office/drawing/2014/main" id="{E3B3CB74-66EB-2E41-B429-DD059CC534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2CEDC-6830-A146-947E-074B58A7025B}"/>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17521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3039-B3F1-E74E-A3E9-B768C3091465}"/>
              </a:ext>
            </a:extLst>
          </p:cNvPr>
          <p:cNvSpPr>
            <a:spLocks noGrp="1"/>
          </p:cNvSpPr>
          <p:nvPr>
            <p:ph type="dt" sz="half" idx="10"/>
          </p:nvPr>
        </p:nvSpPr>
        <p:spPr/>
        <p:txBody>
          <a:bodyPr/>
          <a:lstStyle/>
          <a:p>
            <a:fld id="{33C9D714-59A4-C649-915B-E960BF4AC878}" type="datetime1">
              <a:rPr lang="en-US" smtClean="0"/>
              <a:t>1/20/22</a:t>
            </a:fld>
            <a:endParaRPr lang="en-US"/>
          </a:p>
        </p:txBody>
      </p:sp>
      <p:sp>
        <p:nvSpPr>
          <p:cNvPr id="3" name="Footer Placeholder 2">
            <a:extLst>
              <a:ext uri="{FF2B5EF4-FFF2-40B4-BE49-F238E27FC236}">
                <a16:creationId xmlns:a16="http://schemas.microsoft.com/office/drawing/2014/main" id="{3F780AF2-CA80-244F-BE35-6B5FF47AE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DB4EA-64DE-0D4F-BE60-622C9072E8CD}"/>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95331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010-AEC3-5D4B-8BA4-6DB5AA5C0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650F6E-166D-394A-A4DF-0BF69EE7C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294C6-7668-514F-9ADF-59DD93528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F1B62-A79B-4F4F-9C11-251DDA4B15DF}"/>
              </a:ext>
            </a:extLst>
          </p:cNvPr>
          <p:cNvSpPr>
            <a:spLocks noGrp="1"/>
          </p:cNvSpPr>
          <p:nvPr>
            <p:ph type="dt" sz="half" idx="10"/>
          </p:nvPr>
        </p:nvSpPr>
        <p:spPr/>
        <p:txBody>
          <a:bodyPr/>
          <a:lstStyle/>
          <a:p>
            <a:fld id="{3951679C-160D-1F41-A3C3-54837256FB50}" type="datetime1">
              <a:rPr lang="en-US" smtClean="0"/>
              <a:t>1/20/22</a:t>
            </a:fld>
            <a:endParaRPr lang="en-US"/>
          </a:p>
        </p:txBody>
      </p:sp>
      <p:sp>
        <p:nvSpPr>
          <p:cNvPr id="6" name="Footer Placeholder 5">
            <a:extLst>
              <a:ext uri="{FF2B5EF4-FFF2-40B4-BE49-F238E27FC236}">
                <a16:creationId xmlns:a16="http://schemas.microsoft.com/office/drawing/2014/main" id="{D59C6139-119E-1243-8678-0D6DECFEE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2BB8-C6D1-F34F-9734-96F70F3DB93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6789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A61-1A2E-434A-9278-ACDA96E69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7D8D5-8B98-684D-9163-2D5DEB3D1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EBCCB4-2032-5B45-999F-A76892504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26A2A-6E59-394B-803A-59F399580C66}"/>
              </a:ext>
            </a:extLst>
          </p:cNvPr>
          <p:cNvSpPr>
            <a:spLocks noGrp="1"/>
          </p:cNvSpPr>
          <p:nvPr>
            <p:ph type="dt" sz="half" idx="10"/>
          </p:nvPr>
        </p:nvSpPr>
        <p:spPr/>
        <p:txBody>
          <a:bodyPr/>
          <a:lstStyle/>
          <a:p>
            <a:fld id="{296B5A14-0E14-114B-AA5F-546D4BF7B2DC}" type="datetime1">
              <a:rPr lang="en-US" smtClean="0"/>
              <a:t>1/20/22</a:t>
            </a:fld>
            <a:endParaRPr lang="en-US"/>
          </a:p>
        </p:txBody>
      </p:sp>
      <p:sp>
        <p:nvSpPr>
          <p:cNvPr id="6" name="Footer Placeholder 5">
            <a:extLst>
              <a:ext uri="{FF2B5EF4-FFF2-40B4-BE49-F238E27FC236}">
                <a16:creationId xmlns:a16="http://schemas.microsoft.com/office/drawing/2014/main" id="{39B1C336-1AE0-7045-BDF2-568A43D36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2202E-F342-6842-99C7-956BB873C444}"/>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425631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042191-EF6B-3343-99DF-6B82683DE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3975D-F94C-154E-84C0-8D927243E6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62666-B677-AB4B-8949-CF467A4BA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5E9CF-B19A-3C42-99C1-DBC4AFBA0816}" type="datetime1">
              <a:rPr lang="en-US" smtClean="0"/>
              <a:t>1/20/22</a:t>
            </a:fld>
            <a:endParaRPr lang="en-US"/>
          </a:p>
        </p:txBody>
      </p:sp>
      <p:sp>
        <p:nvSpPr>
          <p:cNvPr id="5" name="Footer Placeholder 4">
            <a:extLst>
              <a:ext uri="{FF2B5EF4-FFF2-40B4-BE49-F238E27FC236}">
                <a16:creationId xmlns:a16="http://schemas.microsoft.com/office/drawing/2014/main" id="{85221357-DB2A-EA44-A099-F307BF6C7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E3B370-F7FF-B042-B96A-54615DF18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DAF-76E7-5E4A-80A9-F732B06DC713}" type="slidenum">
              <a:rPr lang="en-US" smtClean="0"/>
              <a:t>‹#›</a:t>
            </a:fld>
            <a:endParaRPr lang="en-US"/>
          </a:p>
        </p:txBody>
      </p:sp>
    </p:spTree>
    <p:extLst>
      <p:ext uri="{BB962C8B-B14F-4D97-AF65-F5344CB8AC3E}">
        <p14:creationId xmlns:p14="http://schemas.microsoft.com/office/powerpoint/2010/main" val="275488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colab.research.google.com/" TargetMode="Externa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165B02-2A88-DE4B-AC06-284B72A4B57B}"/>
              </a:ext>
            </a:extLst>
          </p:cNvPr>
          <p:cNvGrpSpPr/>
          <p:nvPr/>
        </p:nvGrpSpPr>
        <p:grpSpPr>
          <a:xfrm>
            <a:off x="2865521" y="1385048"/>
            <a:ext cx="6460957" cy="1657524"/>
            <a:chOff x="2971800" y="2588206"/>
            <a:chExt cx="6460957" cy="1657524"/>
          </a:xfrm>
        </p:grpSpPr>
        <p:sp>
          <p:nvSpPr>
            <p:cNvPr id="4" name="TextBox 3">
              <a:extLst>
                <a:ext uri="{FF2B5EF4-FFF2-40B4-BE49-F238E27FC236}">
                  <a16:creationId xmlns:a16="http://schemas.microsoft.com/office/drawing/2014/main" id="{2E4ACB90-5B23-AE45-9404-FED4FB5128EF}"/>
                </a:ext>
              </a:extLst>
            </p:cNvPr>
            <p:cNvSpPr txBox="1"/>
            <p:nvPr/>
          </p:nvSpPr>
          <p:spPr>
            <a:xfrm>
              <a:off x="2971800" y="2828835"/>
              <a:ext cx="6460957" cy="1200329"/>
            </a:xfrm>
            <a:prstGeom prst="rect">
              <a:avLst/>
            </a:prstGeom>
            <a:noFill/>
          </p:spPr>
          <p:txBody>
            <a:bodyPr wrap="square" rtlCol="0">
              <a:spAutoFit/>
            </a:bodyPr>
            <a:lstStyle/>
            <a:p>
              <a:pPr algn="ctr"/>
              <a:r>
                <a:rPr lang="en-US" sz="7200" dirty="0">
                  <a:latin typeface="Economica" panose="02000506040000020004" pitchFamily="2" charset="77"/>
                </a:rPr>
                <a:t>Intro to Neural Nets</a:t>
              </a:r>
            </a:p>
          </p:txBody>
        </p:sp>
        <p:grpSp>
          <p:nvGrpSpPr>
            <p:cNvPr id="10" name="Group 9">
              <a:extLst>
                <a:ext uri="{FF2B5EF4-FFF2-40B4-BE49-F238E27FC236}">
                  <a16:creationId xmlns:a16="http://schemas.microsoft.com/office/drawing/2014/main" id="{3F485ADF-3A53-0F48-9D99-408DA599988A}"/>
                </a:ext>
              </a:extLst>
            </p:cNvPr>
            <p:cNvGrpSpPr/>
            <p:nvPr/>
          </p:nvGrpSpPr>
          <p:grpSpPr>
            <a:xfrm>
              <a:off x="3164307" y="2588206"/>
              <a:ext cx="1213182" cy="661736"/>
              <a:chOff x="3132555" y="2419542"/>
              <a:chExt cx="1651279" cy="1070810"/>
            </a:xfrm>
          </p:grpSpPr>
          <p:cxnSp>
            <p:nvCxnSpPr>
              <p:cNvPr id="6" name="Straight Connector 5">
                <a:extLst>
                  <a:ext uri="{FF2B5EF4-FFF2-40B4-BE49-F238E27FC236}">
                    <a16:creationId xmlns:a16="http://schemas.microsoft.com/office/drawing/2014/main" id="{5E04A1CC-3A4A-E24E-AD6A-0C37C23D3269}"/>
                  </a:ext>
                </a:extLst>
              </p:cNvPr>
              <p:cNvCxnSpPr>
                <a:cxnSpLocks/>
              </p:cNvCxnSpPr>
              <p:nvPr/>
            </p:nvCxnSpPr>
            <p:spPr>
              <a:xfrm>
                <a:off x="3132555" y="2419542"/>
                <a:ext cx="165127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87476A-5402-4B48-A8D1-6B591EC025DE}"/>
                  </a:ext>
                </a:extLst>
              </p:cNvPr>
              <p:cNvCxnSpPr>
                <a:cxnSpLocks/>
              </p:cNvCxnSpPr>
              <p:nvPr/>
            </p:nvCxnSpPr>
            <p:spPr>
              <a:xfrm flipV="1">
                <a:off x="3132555" y="241954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57DA1FF-C51C-A44C-9239-89948FF3CEE3}"/>
                </a:ext>
              </a:extLst>
            </p:cNvPr>
            <p:cNvGrpSpPr/>
            <p:nvPr/>
          </p:nvGrpSpPr>
          <p:grpSpPr>
            <a:xfrm rot="10800000">
              <a:off x="8071184" y="3583994"/>
              <a:ext cx="1092868" cy="661736"/>
              <a:chOff x="3269088" y="2458482"/>
              <a:chExt cx="1388919" cy="1070810"/>
            </a:xfrm>
          </p:grpSpPr>
          <p:cxnSp>
            <p:nvCxnSpPr>
              <p:cNvPr id="12" name="Straight Connector 11">
                <a:extLst>
                  <a:ext uri="{FF2B5EF4-FFF2-40B4-BE49-F238E27FC236}">
                    <a16:creationId xmlns:a16="http://schemas.microsoft.com/office/drawing/2014/main" id="{93994943-A3ED-A942-B61B-40FE6939ABFE}"/>
                  </a:ext>
                </a:extLst>
              </p:cNvPr>
              <p:cNvCxnSpPr>
                <a:cxnSpLocks/>
              </p:cNvCxnSpPr>
              <p:nvPr/>
            </p:nvCxnSpPr>
            <p:spPr>
              <a:xfrm rot="10800000" flipH="1">
                <a:off x="3269088" y="2458484"/>
                <a:ext cx="138891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B4C39-2C94-F74D-8598-5A09DB056D8F}"/>
                  </a:ext>
                </a:extLst>
              </p:cNvPr>
              <p:cNvCxnSpPr>
                <a:cxnSpLocks/>
              </p:cNvCxnSpPr>
              <p:nvPr/>
            </p:nvCxnSpPr>
            <p:spPr>
              <a:xfrm flipV="1">
                <a:off x="3269088" y="245848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3BE2CD3D-4831-B048-A136-C32271A7FF72}"/>
              </a:ext>
            </a:extLst>
          </p:cNvPr>
          <p:cNvSpPr txBox="1"/>
          <p:nvPr/>
        </p:nvSpPr>
        <p:spPr>
          <a:xfrm>
            <a:off x="4062662" y="3429000"/>
            <a:ext cx="4066673" cy="523220"/>
          </a:xfrm>
          <a:prstGeom prst="rect">
            <a:avLst/>
          </a:prstGeom>
          <a:noFill/>
        </p:spPr>
        <p:txBody>
          <a:bodyPr wrap="square" rtlCol="0">
            <a:spAutoFit/>
          </a:bodyPr>
          <a:lstStyle/>
          <a:p>
            <a:pPr algn="ctr"/>
            <a:r>
              <a:rPr lang="en-US" sz="2800" dirty="0">
                <a:latin typeface="Economica" panose="02000506040000020004" pitchFamily="2" charset="77"/>
              </a:rPr>
              <a:t>Course Logistics and Introduction</a:t>
            </a:r>
          </a:p>
        </p:txBody>
      </p:sp>
    </p:spTree>
    <p:extLst>
      <p:ext uri="{BB962C8B-B14F-4D97-AF65-F5344CB8AC3E}">
        <p14:creationId xmlns:p14="http://schemas.microsoft.com/office/powerpoint/2010/main" val="288892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0" y="330391"/>
            <a:ext cx="6460957" cy="923330"/>
          </a:xfrm>
          <a:prstGeom prst="rect">
            <a:avLst/>
          </a:prstGeom>
          <a:noFill/>
        </p:spPr>
        <p:txBody>
          <a:bodyPr wrap="square" rtlCol="0">
            <a:spAutoFit/>
          </a:bodyPr>
          <a:lstStyle/>
          <a:p>
            <a:pPr algn="ctr"/>
            <a:r>
              <a:rPr lang="en-US" sz="5400" dirty="0">
                <a:latin typeface="Economica" panose="02000506040000020004" pitchFamily="2" charset="77"/>
              </a:rPr>
              <a:t>Google </a:t>
            </a:r>
            <a:r>
              <a:rPr lang="en-US" sz="5400" dirty="0" err="1">
                <a:latin typeface="Economica" panose="02000506040000020004" pitchFamily="2" charset="77"/>
              </a:rPr>
              <a:t>Colab</a:t>
            </a:r>
            <a:endParaRPr lang="en-US" sz="5400" dirty="0">
              <a:latin typeface="Economica" panose="02000506040000020004" pitchFamily="2" charset="77"/>
            </a:endParaRPr>
          </a:p>
        </p:txBody>
      </p:sp>
      <p:pic>
        <p:nvPicPr>
          <p:cNvPr id="2" name="Picture 1">
            <a:extLst>
              <a:ext uri="{FF2B5EF4-FFF2-40B4-BE49-F238E27FC236}">
                <a16:creationId xmlns:a16="http://schemas.microsoft.com/office/drawing/2014/main" id="{528BFEFF-AC06-3042-BDC1-120B0F4F43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7886" y="1453019"/>
            <a:ext cx="9716227" cy="4698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038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036721" y="324152"/>
            <a:ext cx="6460957" cy="923330"/>
          </a:xfrm>
          <a:prstGeom prst="rect">
            <a:avLst/>
          </a:prstGeom>
          <a:noFill/>
        </p:spPr>
        <p:txBody>
          <a:bodyPr wrap="square" rtlCol="0">
            <a:spAutoFit/>
          </a:bodyPr>
          <a:lstStyle/>
          <a:p>
            <a:r>
              <a:rPr lang="en-US" sz="5400" dirty="0">
                <a:latin typeface="Economica" panose="02000506040000020004" pitchFamily="2" charset="77"/>
              </a:rPr>
              <a:t>Course Timeline</a:t>
            </a:r>
          </a:p>
        </p:txBody>
      </p:sp>
      <p:sp>
        <p:nvSpPr>
          <p:cNvPr id="22" name="TextBox 21">
            <a:extLst>
              <a:ext uri="{FF2B5EF4-FFF2-40B4-BE49-F238E27FC236}">
                <a16:creationId xmlns:a16="http://schemas.microsoft.com/office/drawing/2014/main" id="{BD18347D-ADAE-0049-85E8-275C28E5021D}"/>
              </a:ext>
            </a:extLst>
          </p:cNvPr>
          <p:cNvSpPr txBox="1"/>
          <p:nvPr/>
        </p:nvSpPr>
        <p:spPr>
          <a:xfrm>
            <a:off x="772056" y="1445242"/>
            <a:ext cx="4479042" cy="4947508"/>
          </a:xfrm>
          <a:prstGeom prst="rect">
            <a:avLst/>
          </a:prstGeom>
          <a:noFill/>
        </p:spPr>
        <p:txBody>
          <a:bodyPr wrap="square" rtlCol="0">
            <a:spAutoFit/>
          </a:bodyPr>
          <a:lstStyle/>
          <a:p>
            <a:r>
              <a:rPr lang="en-US" sz="2000" b="1" dirty="0">
                <a:latin typeface="Quicksand" pitchFamily="2" charset="77"/>
              </a:rPr>
              <a:t>AGENDA</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We will start with the concepts.</a:t>
            </a:r>
          </a:p>
          <a:p>
            <a:pPr marL="171450" indent="-171450">
              <a:buFont typeface="Arial" panose="020B0604020202020204" pitchFamily="34" charset="0"/>
              <a:buChar char="•"/>
            </a:pPr>
            <a:r>
              <a:rPr lang="en-US" sz="1400" dirty="0">
                <a:latin typeface="Quicksand" pitchFamily="2" charset="77"/>
              </a:rPr>
              <a:t>We will then get into basic neural networks for simple prediction problems.</a:t>
            </a:r>
          </a:p>
          <a:p>
            <a:pPr marL="171450" indent="-171450">
              <a:buFont typeface="Arial" panose="020B0604020202020204" pitchFamily="34" charset="0"/>
              <a:buChar char="•"/>
            </a:pPr>
            <a:r>
              <a:rPr lang="en-US" sz="1400" dirty="0">
                <a:latin typeface="Quicksand" pitchFamily="2" charset="77"/>
              </a:rPr>
              <a:t>Finally, we will get into more complex use cases, namely computer vision, NLP, and time series. </a:t>
            </a:r>
          </a:p>
          <a:p>
            <a:pPr marL="171450" indent="-171450">
              <a:buFont typeface="Arial" panose="020B0604020202020204" pitchFamily="34" charset="0"/>
              <a:buChar char="•"/>
            </a:pPr>
            <a:endParaRPr lang="en-US" sz="1400" dirty="0">
              <a:latin typeface="Quicksand" pitchFamily="2" charset="77"/>
            </a:endParaRPr>
          </a:p>
          <a:p>
            <a:r>
              <a:rPr lang="en-US" sz="2000" b="1" dirty="0">
                <a:latin typeface="Quicksand" pitchFamily="2" charset="77"/>
              </a:rPr>
              <a:t>NOTE TIMING OF DELIVERABLES</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First homework on basic prediction.</a:t>
            </a:r>
          </a:p>
          <a:p>
            <a:pPr marL="171450" indent="-171450">
              <a:buFont typeface="Arial" panose="020B0604020202020204" pitchFamily="34" charset="0"/>
              <a:buChar char="•"/>
            </a:pPr>
            <a:r>
              <a:rPr lang="en-US" sz="1400" dirty="0">
                <a:latin typeface="Quicksand" pitchFamily="2" charset="77"/>
              </a:rPr>
              <a:t>Second homework on image-based prediction. </a:t>
            </a:r>
          </a:p>
          <a:p>
            <a:pPr marL="171450" indent="-171450">
              <a:buFont typeface="Arial" panose="020B0604020202020204" pitchFamily="34" charset="0"/>
              <a:buChar char="•"/>
            </a:pPr>
            <a:r>
              <a:rPr lang="en-US" sz="1400" dirty="0">
                <a:latin typeface="Quicksand" pitchFamily="2" charset="77"/>
              </a:rPr>
              <a:t>There will be sign-ups for the week of 2/8 – 2/10, for your mid-point project check-in meeting.</a:t>
            </a:r>
          </a:p>
          <a:p>
            <a:endParaRPr lang="en-US" sz="1400" dirty="0">
              <a:latin typeface="Quicksand" pitchFamily="2" charset="77"/>
            </a:endParaRPr>
          </a:p>
          <a:p>
            <a:r>
              <a:rPr lang="en-US" sz="2000" b="1" dirty="0">
                <a:latin typeface="Quicksand" pitchFamily="2" charset="77"/>
              </a:rPr>
              <a:t>ONE FLEX WEEK</a:t>
            </a:r>
          </a:p>
          <a:p>
            <a:endParaRPr lang="en-US" sz="1050" b="1"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This course is significantly revamped, so I reserve the right to revise our schedule depending on how we progress. Week 7 is tentatively going to cover autoencoders and perhaps another topic, but we may be playing catch-up at that point!</a:t>
            </a:r>
          </a:p>
        </p:txBody>
      </p:sp>
      <p:pic>
        <p:nvPicPr>
          <p:cNvPr id="3" name="Picture 2">
            <a:extLst>
              <a:ext uri="{FF2B5EF4-FFF2-40B4-BE49-F238E27FC236}">
                <a16:creationId xmlns:a16="http://schemas.microsoft.com/office/drawing/2014/main" id="{4AEF8EA6-3DDD-5446-AE8C-A04F27008A9C}"/>
              </a:ext>
            </a:extLst>
          </p:cNvPr>
          <p:cNvPicPr>
            <a:picLocks noChangeAspect="1"/>
          </p:cNvPicPr>
          <p:nvPr/>
        </p:nvPicPr>
        <p:blipFill>
          <a:blip r:embed="rId2"/>
          <a:stretch>
            <a:fillRect/>
          </a:stretch>
        </p:blipFill>
        <p:spPr>
          <a:xfrm>
            <a:off x="6321468" y="324152"/>
            <a:ext cx="5323944" cy="6353012"/>
          </a:xfrm>
          <a:prstGeom prst="rect">
            <a:avLst/>
          </a:prstGeom>
        </p:spPr>
      </p:pic>
    </p:spTree>
    <p:extLst>
      <p:ext uri="{BB962C8B-B14F-4D97-AF65-F5344CB8AC3E}">
        <p14:creationId xmlns:p14="http://schemas.microsoft.com/office/powerpoint/2010/main" val="405844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9283A2-C513-8240-AB31-5E88E50D62F7}"/>
              </a:ext>
            </a:extLst>
          </p:cNvPr>
          <p:cNvSpPr txBox="1"/>
          <p:nvPr/>
        </p:nvSpPr>
        <p:spPr>
          <a:xfrm>
            <a:off x="1187977" y="2359358"/>
            <a:ext cx="9816045" cy="3416320"/>
          </a:xfrm>
          <a:prstGeom prst="rect">
            <a:avLst/>
          </a:prstGeom>
          <a:noFill/>
        </p:spPr>
        <p:txBody>
          <a:bodyPr wrap="square" rtlCol="0">
            <a:spAutoFit/>
          </a:bodyPr>
          <a:lstStyle/>
          <a:p>
            <a:pPr marL="11113" lvl="1"/>
            <a:r>
              <a:rPr lang="en-US" sz="2400" b="1" dirty="0">
                <a:latin typeface="Quicksand" pitchFamily="2" charset="77"/>
              </a:rPr>
              <a:t>LECTURES</a:t>
            </a:r>
            <a:endParaRPr lang="en-US" sz="3200" dirty="0">
              <a:latin typeface="Economica" panose="02000506040000020004" pitchFamily="2" charset="77"/>
              <a:ea typeface="Calibri" charset="0"/>
              <a:cs typeface="Calibri" charset="0"/>
            </a:endParaRPr>
          </a:p>
          <a:p>
            <a:pPr marL="354013" lvl="1" indent="-342900">
              <a:buFont typeface="Arial" panose="020B0604020202020204" pitchFamily="34" charset="0"/>
              <a:buChar char="•"/>
            </a:pPr>
            <a:endParaRPr lang="en-US" sz="1600" dirty="0">
              <a:latin typeface="Quicksand" pitchFamily="2" charset="77"/>
              <a:ea typeface="Calibri" charset="0"/>
              <a:cs typeface="Calibri" charset="0"/>
            </a:endParaRPr>
          </a:p>
          <a:p>
            <a:pPr marL="182563" lvl="1" indent="-171450">
              <a:buFont typeface="Arial" panose="020B0604020202020204" pitchFamily="34" charset="0"/>
              <a:buChar char="•"/>
            </a:pPr>
            <a:r>
              <a:rPr lang="en-US" sz="1600" dirty="0">
                <a:latin typeface="Quicksand" pitchFamily="2" charset="77"/>
                <a:ea typeface="Calibri" charset="0"/>
                <a:cs typeface="Calibri" charset="0"/>
              </a:rPr>
              <a:t>We will meet twice weekly (beginning from Week 2), for ~2.5 hours each session. I will incorporate a 20-minute break in the middle of each session.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The first half of each session will focus on lecture / concepts / explanation.</a:t>
            </a:r>
          </a:p>
          <a:p>
            <a:endParaRPr lang="en-US" sz="2400" dirty="0">
              <a:latin typeface="Economica" panose="02000506040000020004" pitchFamily="2" charset="77"/>
              <a:ea typeface="Calibri" charset="0"/>
              <a:cs typeface="Calibri" charset="0"/>
            </a:endParaRPr>
          </a:p>
          <a:p>
            <a:pPr marL="11113" lvl="1"/>
            <a:r>
              <a:rPr lang="en-US" sz="2400" b="1" dirty="0">
                <a:latin typeface="Quicksand" pitchFamily="2" charset="77"/>
                <a:ea typeface="Calibri" charset="0"/>
                <a:cs typeface="Calibri" charset="0"/>
              </a:rPr>
              <a:t>HANDS-ON EXERCISES</a:t>
            </a:r>
            <a:endParaRPr lang="en-US" sz="2400" dirty="0">
              <a:latin typeface="Economica" panose="02000506040000020004" pitchFamily="2" charset="77"/>
              <a:ea typeface="Calibri" charset="0"/>
              <a:cs typeface="Calibri" charset="0"/>
            </a:endParaRPr>
          </a:p>
          <a:p>
            <a:pPr marL="11113" lvl="1"/>
            <a:endParaRPr lang="en-US" sz="1600" dirty="0">
              <a:latin typeface="Quicksand" pitchFamily="2" charset="77"/>
              <a:ea typeface="Calibri" charset="0"/>
              <a:cs typeface="Calibri" charset="0"/>
            </a:endParaRPr>
          </a:p>
          <a:p>
            <a:pPr marL="182563" lvl="1" indent="-171450">
              <a:buFont typeface="Arial" panose="020B0604020202020204" pitchFamily="34" charset="0"/>
              <a:buChar char="•"/>
            </a:pPr>
            <a:r>
              <a:rPr lang="en-US" sz="1600" dirty="0">
                <a:latin typeface="Quicksand" pitchFamily="2" charset="77"/>
                <a:ea typeface="Calibri" charset="0"/>
                <a:cs typeface="Calibri" charset="0"/>
              </a:rPr>
              <a:t>The second half of each session will be focused on implementing hands-on examples / demonstration in Python.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I will provide you with </a:t>
            </a:r>
            <a:r>
              <a:rPr lang="en-US" sz="1600" dirty="0" err="1">
                <a:latin typeface="Quicksand" pitchFamily="2" charset="77"/>
                <a:ea typeface="Calibri" charset="0"/>
                <a:cs typeface="Calibri" charset="0"/>
              </a:rPr>
              <a:t>Jupyter</a:t>
            </a:r>
            <a:r>
              <a:rPr lang="en-US" sz="1600" dirty="0">
                <a:latin typeface="Quicksand" pitchFamily="2" charset="77"/>
                <a:ea typeface="Calibri" charset="0"/>
                <a:cs typeface="Calibri" charset="0"/>
              </a:rPr>
              <a:t> Notebooks and data-sets via GitHub, which we will walk through together. </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You are encouraged to ask questions as we progress.</a:t>
            </a:r>
          </a:p>
          <a:p>
            <a:pPr marL="182563" lvl="1" indent="-171450">
              <a:buFont typeface="Arial" panose="020B0604020202020204" pitchFamily="34" charset="0"/>
              <a:buChar char="•"/>
            </a:pPr>
            <a:r>
              <a:rPr lang="en-US" sz="1600" dirty="0">
                <a:latin typeface="Quicksand" pitchFamily="2" charset="77"/>
                <a:ea typeface="Calibri" charset="0"/>
                <a:cs typeface="Calibri" charset="0"/>
              </a:rPr>
              <a:t>Note that the two homework assignments will be based on the in-class lab exercises / questions.</a:t>
            </a:r>
          </a:p>
        </p:txBody>
      </p:sp>
      <p:grpSp>
        <p:nvGrpSpPr>
          <p:cNvPr id="3" name="Group 2">
            <a:extLst>
              <a:ext uri="{FF2B5EF4-FFF2-40B4-BE49-F238E27FC236}">
                <a16:creationId xmlns:a16="http://schemas.microsoft.com/office/drawing/2014/main" id="{BB36E12D-1247-1546-87D6-56B0C9B60A43}"/>
              </a:ext>
            </a:extLst>
          </p:cNvPr>
          <p:cNvGrpSpPr/>
          <p:nvPr/>
        </p:nvGrpSpPr>
        <p:grpSpPr>
          <a:xfrm>
            <a:off x="3353802" y="437315"/>
            <a:ext cx="5484394" cy="1777466"/>
            <a:chOff x="3707733" y="473409"/>
            <a:chExt cx="5484394" cy="1777466"/>
          </a:xfrm>
        </p:grpSpPr>
        <p:sp>
          <p:nvSpPr>
            <p:cNvPr id="4" name="TextBox 3">
              <a:extLst>
                <a:ext uri="{FF2B5EF4-FFF2-40B4-BE49-F238E27FC236}">
                  <a16:creationId xmlns:a16="http://schemas.microsoft.com/office/drawing/2014/main" id="{2E4ACB90-5B23-AE45-9404-FED4FB5128EF}"/>
                </a:ext>
              </a:extLst>
            </p:cNvPr>
            <p:cNvSpPr txBox="1"/>
            <p:nvPr/>
          </p:nvSpPr>
          <p:spPr>
            <a:xfrm>
              <a:off x="3707733" y="815537"/>
              <a:ext cx="2320090" cy="923330"/>
            </a:xfrm>
            <a:prstGeom prst="rect">
              <a:avLst/>
            </a:prstGeom>
            <a:noFill/>
          </p:spPr>
          <p:txBody>
            <a:bodyPr wrap="square" rtlCol="0">
              <a:spAutoFit/>
            </a:bodyPr>
            <a:lstStyle/>
            <a:p>
              <a:pPr algn="ctr"/>
              <a:r>
                <a:rPr lang="en-US" sz="5400" dirty="0">
                  <a:latin typeface="Economica" panose="02000506040000020004" pitchFamily="2" charset="77"/>
                </a:rPr>
                <a:t>Course</a:t>
              </a:r>
            </a:p>
          </p:txBody>
        </p:sp>
        <p:pic>
          <p:nvPicPr>
            <p:cNvPr id="2" name="Picture 1">
              <a:extLst>
                <a:ext uri="{FF2B5EF4-FFF2-40B4-BE49-F238E27FC236}">
                  <a16:creationId xmlns:a16="http://schemas.microsoft.com/office/drawing/2014/main" id="{3959C533-2127-CC4F-A79D-7D46CC84A5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71148" y="473409"/>
              <a:ext cx="3420979" cy="1777466"/>
            </a:xfrm>
            <a:prstGeom prst="rect">
              <a:avLst/>
            </a:prstGeom>
          </p:spPr>
        </p:pic>
      </p:grpSp>
    </p:spTree>
    <p:extLst>
      <p:ext uri="{BB962C8B-B14F-4D97-AF65-F5344CB8AC3E}">
        <p14:creationId xmlns:p14="http://schemas.microsoft.com/office/powerpoint/2010/main" val="275426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Any Questions?</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13</a:t>
            </a:fld>
            <a:endParaRPr lang="en-US"/>
          </a:p>
        </p:txBody>
      </p:sp>
    </p:spTree>
    <p:extLst>
      <p:ext uri="{BB962C8B-B14F-4D97-AF65-F5344CB8AC3E}">
        <p14:creationId xmlns:p14="http://schemas.microsoft.com/office/powerpoint/2010/main" val="1199858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1754326"/>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What is ‘Deep’ </a:t>
            </a:r>
            <a:br>
              <a:rPr lang="en-US" sz="5400" dirty="0">
                <a:latin typeface="Economica" panose="02000506040000020004" pitchFamily="2" charset="77"/>
                <a:ea typeface="Bebas Neue" charset="0"/>
                <a:cs typeface="Bebas Neue" charset="0"/>
              </a:rPr>
            </a:br>
            <a:r>
              <a:rPr lang="en-US" sz="5400" dirty="0">
                <a:latin typeface="Economica" panose="02000506040000020004" pitchFamily="2" charset="77"/>
                <a:ea typeface="Bebas Neue" charset="0"/>
                <a:cs typeface="Bebas Neue" charset="0"/>
              </a:rPr>
              <a:t>(vs. Shallow) Learning?</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14</a:t>
            </a:fld>
            <a:endParaRPr lang="en-US"/>
          </a:p>
        </p:txBody>
      </p:sp>
    </p:spTree>
    <p:extLst>
      <p:ext uri="{BB962C8B-B14F-4D97-AF65-F5344CB8AC3E}">
        <p14:creationId xmlns:p14="http://schemas.microsoft.com/office/powerpoint/2010/main" val="341478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15</a:t>
            </a:fld>
            <a:endParaRPr lang="en-US"/>
          </a:p>
        </p:txBody>
      </p:sp>
      <p:pic>
        <p:nvPicPr>
          <p:cNvPr id="1026" name="Picture 2" descr="What I learned in the 4-week Deep Learning course on Coursera | by Lico  Takahashi | Becoming Human: Artificial Intelligence Magazine">
            <a:extLst>
              <a:ext uri="{FF2B5EF4-FFF2-40B4-BE49-F238E27FC236}">
                <a16:creationId xmlns:a16="http://schemas.microsoft.com/office/drawing/2014/main" id="{D7B97163-A14B-7A4F-BF1C-19FDE33AD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65" y="1524739"/>
            <a:ext cx="9650869" cy="46605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775610-205F-344C-81A4-71169694442E}"/>
              </a:ext>
            </a:extLst>
          </p:cNvPr>
          <p:cNvSpPr txBox="1"/>
          <p:nvPr/>
        </p:nvSpPr>
        <p:spPr>
          <a:xfrm>
            <a:off x="3268392" y="211088"/>
            <a:ext cx="5655214" cy="923330"/>
          </a:xfrm>
          <a:prstGeom prst="rect">
            <a:avLst/>
          </a:prstGeom>
          <a:noFill/>
        </p:spPr>
        <p:txBody>
          <a:bodyPr wrap="square" rtlCol="0">
            <a:spAutoFit/>
          </a:bodyPr>
          <a:lstStyle/>
          <a:p>
            <a:pPr algn="ctr"/>
            <a:r>
              <a:rPr lang="en-US" sz="5400">
                <a:latin typeface="Economica" panose="02000506040000020004" pitchFamily="2" charset="77"/>
                <a:ea typeface="Bebas Neue" charset="0"/>
                <a:cs typeface="Bebas Neue" charset="0"/>
              </a:rPr>
              <a:t>What is ‘Deep’ Learning?</a:t>
            </a:r>
            <a:endParaRPr lang="en-US" sz="5400" dirty="0">
              <a:latin typeface="Economica" panose="02000506040000020004" pitchFamily="2" charset="77"/>
              <a:ea typeface="Bebas Neue" charset="0"/>
              <a:cs typeface="Bebas Neue" charset="0"/>
            </a:endParaRPr>
          </a:p>
        </p:txBody>
      </p:sp>
    </p:spTree>
    <p:extLst>
      <p:ext uri="{BB962C8B-B14F-4D97-AF65-F5344CB8AC3E}">
        <p14:creationId xmlns:p14="http://schemas.microsoft.com/office/powerpoint/2010/main" val="41371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8394E-7ED1-7943-BB5B-41A2455943E9}"/>
              </a:ext>
            </a:extLst>
          </p:cNvPr>
          <p:cNvSpPr>
            <a:spLocks noGrp="1"/>
          </p:cNvSpPr>
          <p:nvPr>
            <p:ph type="sldNum" sz="quarter" idx="12"/>
          </p:nvPr>
        </p:nvSpPr>
        <p:spPr/>
        <p:txBody>
          <a:bodyPr/>
          <a:lstStyle/>
          <a:p>
            <a:fld id="{5F85BDAF-76E7-5E4A-80A9-F732B06DC713}" type="slidenum">
              <a:rPr lang="en-US" smtClean="0"/>
              <a:t>16</a:t>
            </a:fld>
            <a:endParaRPr lang="en-US"/>
          </a:p>
        </p:txBody>
      </p:sp>
      <p:pic>
        <p:nvPicPr>
          <p:cNvPr id="5" name="Picture 4">
            <a:extLst>
              <a:ext uri="{FF2B5EF4-FFF2-40B4-BE49-F238E27FC236}">
                <a16:creationId xmlns:a16="http://schemas.microsoft.com/office/drawing/2014/main" id="{89C13D03-C8B0-EA4E-9A93-86CE1EDEB4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7550" y="1646734"/>
            <a:ext cx="5378450" cy="419282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AB1D832-7F3C-8F41-A5B4-18478911E2F5}"/>
              </a:ext>
            </a:extLst>
          </p:cNvPr>
          <p:cNvSpPr txBox="1"/>
          <p:nvPr/>
        </p:nvSpPr>
        <p:spPr>
          <a:xfrm>
            <a:off x="2827996" y="206608"/>
            <a:ext cx="6536007"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Where Deep Learning Started</a:t>
            </a:r>
          </a:p>
        </p:txBody>
      </p:sp>
      <p:pic>
        <p:nvPicPr>
          <p:cNvPr id="2" name="Picture 1">
            <a:extLst>
              <a:ext uri="{FF2B5EF4-FFF2-40B4-BE49-F238E27FC236}">
                <a16:creationId xmlns:a16="http://schemas.microsoft.com/office/drawing/2014/main" id="{B9915CC7-854B-374C-B3EF-6E1407A025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153" y="1521438"/>
            <a:ext cx="4619297" cy="4443412"/>
          </a:xfrm>
          <a:prstGeom prst="rect">
            <a:avLst/>
          </a:prstGeom>
        </p:spPr>
      </p:pic>
    </p:spTree>
    <p:extLst>
      <p:ext uri="{BB962C8B-B14F-4D97-AF65-F5344CB8AC3E}">
        <p14:creationId xmlns:p14="http://schemas.microsoft.com/office/powerpoint/2010/main" val="113977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8394E-7ED1-7943-BB5B-41A2455943E9}"/>
              </a:ext>
            </a:extLst>
          </p:cNvPr>
          <p:cNvSpPr>
            <a:spLocks noGrp="1"/>
          </p:cNvSpPr>
          <p:nvPr>
            <p:ph type="sldNum" sz="quarter" idx="12"/>
          </p:nvPr>
        </p:nvSpPr>
        <p:spPr/>
        <p:txBody>
          <a:bodyPr/>
          <a:lstStyle/>
          <a:p>
            <a:fld id="{5F85BDAF-76E7-5E4A-80A9-F732B06DC713}" type="slidenum">
              <a:rPr lang="en-US" smtClean="0"/>
              <a:t>17</a:t>
            </a:fld>
            <a:endParaRPr lang="en-US"/>
          </a:p>
        </p:txBody>
      </p:sp>
      <p:sp>
        <p:nvSpPr>
          <p:cNvPr id="6" name="TextBox 5">
            <a:extLst>
              <a:ext uri="{FF2B5EF4-FFF2-40B4-BE49-F238E27FC236}">
                <a16:creationId xmlns:a16="http://schemas.microsoft.com/office/drawing/2014/main" id="{6AB1D832-7F3C-8F41-A5B4-18478911E2F5}"/>
              </a:ext>
            </a:extLst>
          </p:cNvPr>
          <p:cNvSpPr txBox="1"/>
          <p:nvPr/>
        </p:nvSpPr>
        <p:spPr>
          <a:xfrm>
            <a:off x="1416050" y="400645"/>
            <a:ext cx="93599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 Then It Shuffled Along for Decades…</a:t>
            </a:r>
          </a:p>
        </p:txBody>
      </p:sp>
      <p:pic>
        <p:nvPicPr>
          <p:cNvPr id="18436" name="Picture 4">
            <a:extLst>
              <a:ext uri="{FF2B5EF4-FFF2-40B4-BE49-F238E27FC236}">
                <a16:creationId xmlns:a16="http://schemas.microsoft.com/office/drawing/2014/main" id="{76A70952-2FA4-4F43-BE6D-DD9BF72213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06650" y="1828800"/>
            <a:ext cx="7378700" cy="3548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67FD61-3965-7B4E-ADFA-2A5D6CBB488F}"/>
              </a:ext>
            </a:extLst>
          </p:cNvPr>
          <p:cNvSpPr txBox="1"/>
          <p:nvPr/>
        </p:nvSpPr>
        <p:spPr>
          <a:xfrm>
            <a:off x="1416050" y="5615582"/>
            <a:ext cx="93599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Now…</a:t>
            </a:r>
          </a:p>
        </p:txBody>
      </p:sp>
    </p:spTree>
    <p:extLst>
      <p:ext uri="{BB962C8B-B14F-4D97-AF65-F5344CB8AC3E}">
        <p14:creationId xmlns:p14="http://schemas.microsoft.com/office/powerpoint/2010/main" val="376738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98D43-B222-AC46-B0AD-7F9965C9D08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11693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E77E-0306-5945-A8D6-9B6B71D34B7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74763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Today’s Agenda</a:t>
            </a:r>
          </a:p>
        </p:txBody>
      </p:sp>
      <p:sp>
        <p:nvSpPr>
          <p:cNvPr id="5" name="TextBox 4">
            <a:extLst>
              <a:ext uri="{FF2B5EF4-FFF2-40B4-BE49-F238E27FC236}">
                <a16:creationId xmlns:a16="http://schemas.microsoft.com/office/drawing/2014/main" id="{21B2E298-9F21-FF4E-96E1-1B758B6D7AC7}"/>
              </a:ext>
            </a:extLst>
          </p:cNvPr>
          <p:cNvSpPr txBox="1"/>
          <p:nvPr/>
        </p:nvSpPr>
        <p:spPr>
          <a:xfrm>
            <a:off x="890337" y="1940249"/>
            <a:ext cx="7886700" cy="3385542"/>
          </a:xfrm>
          <a:prstGeom prst="rect">
            <a:avLst/>
          </a:prstGeom>
          <a:noFill/>
        </p:spPr>
        <p:txBody>
          <a:bodyPr wrap="square" rtlCol="0">
            <a:spAutoFit/>
          </a:bodyPr>
          <a:lstStyle/>
          <a:p>
            <a:r>
              <a:rPr lang="en-US" sz="2000" b="1" dirty="0">
                <a:latin typeface="Quicksand" pitchFamily="2" charset="77"/>
              </a:rPr>
              <a:t>1. COURSE LOGISTICS</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Website, schedule, grading and evaluation criteria.</a:t>
            </a:r>
          </a:p>
          <a:p>
            <a:pPr marL="628650" lvl="1" indent="-171450">
              <a:buFont typeface="Arial" panose="020B0604020202020204" pitchFamily="34" charset="0"/>
              <a:buChar char="•"/>
            </a:pPr>
            <a:r>
              <a:rPr lang="en-US" sz="1400" dirty="0">
                <a:latin typeface="Quicksand" pitchFamily="2" charset="77"/>
              </a:rPr>
              <a:t>Course textbook, lecture format, etc.</a:t>
            </a:r>
          </a:p>
          <a:p>
            <a:pPr marL="171450" indent="-171450">
              <a:buFont typeface="Arial" panose="020B0604020202020204" pitchFamily="34" charset="0"/>
              <a:buChar char="•"/>
            </a:pPr>
            <a:endParaRPr lang="en-US" sz="1400" dirty="0">
              <a:latin typeface="Quicksand" pitchFamily="2" charset="77"/>
            </a:endParaRPr>
          </a:p>
          <a:p>
            <a:r>
              <a:rPr lang="en-US" sz="2000" b="1" dirty="0">
                <a:latin typeface="Quicksand" pitchFamily="2" charset="77"/>
              </a:rPr>
              <a:t>2. INTERESTING USE CASES</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Frivolous, academic, and practically useful.</a:t>
            </a:r>
          </a:p>
          <a:p>
            <a:pPr marL="628650" lvl="1" indent="-171450">
              <a:buFont typeface="Arial" panose="020B0604020202020204" pitchFamily="34" charset="0"/>
              <a:buChar char="•"/>
            </a:pPr>
            <a:r>
              <a:rPr lang="en-US" sz="1400" dirty="0">
                <a:latin typeface="Quicksand" pitchFamily="2" charset="77"/>
              </a:rPr>
              <a:t>A recent failure, and societal concerns.</a:t>
            </a:r>
          </a:p>
          <a:p>
            <a:endParaRPr lang="en-US" sz="1400" dirty="0">
              <a:latin typeface="Quicksand" pitchFamily="2" charset="77"/>
            </a:endParaRPr>
          </a:p>
          <a:p>
            <a:r>
              <a:rPr lang="en-US" sz="2000" b="1" dirty="0">
                <a:latin typeface="Quicksand" pitchFamily="2" charset="77"/>
              </a:rPr>
              <a:t>3. QUICK INTRODUCTION</a:t>
            </a:r>
          </a:p>
          <a:p>
            <a:pPr marL="171450" indent="-171450">
              <a:buFont typeface="Arial" panose="020B0604020202020204" pitchFamily="34" charset="0"/>
              <a:buChar char="•"/>
            </a:pPr>
            <a:endParaRPr lang="en-US" sz="1400" dirty="0">
              <a:latin typeface="Quicksand" pitchFamily="2" charset="77"/>
            </a:endParaRPr>
          </a:p>
          <a:p>
            <a:pPr marL="628650" lvl="1" indent="-171450">
              <a:buFont typeface="Arial" panose="020B0604020202020204" pitchFamily="34" charset="0"/>
              <a:buChar char="•"/>
            </a:pPr>
            <a:r>
              <a:rPr lang="en-US" sz="1400" dirty="0">
                <a:latin typeface="Quicksand" pitchFamily="2" charset="77"/>
              </a:rPr>
              <a:t>What is a neural network?</a:t>
            </a:r>
          </a:p>
          <a:p>
            <a:pPr marL="628650" lvl="1" indent="-171450">
              <a:buFont typeface="Arial" panose="020B0604020202020204" pitchFamily="34" charset="0"/>
              <a:buChar char="•"/>
            </a:pPr>
            <a:r>
              <a:rPr lang="en-US" sz="1400" dirty="0">
                <a:latin typeface="Quicksand" pitchFamily="2" charset="77"/>
              </a:rPr>
              <a:t>How does it work? </a:t>
            </a:r>
          </a:p>
        </p:txBody>
      </p:sp>
      <p:pic>
        <p:nvPicPr>
          <p:cNvPr id="2" name="Picture 1">
            <a:extLst>
              <a:ext uri="{FF2B5EF4-FFF2-40B4-BE49-F238E27FC236}">
                <a16:creationId xmlns:a16="http://schemas.microsoft.com/office/drawing/2014/main" id="{9B6E5E29-9EC8-8744-A68F-F14FB7FD82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7447" y="2235839"/>
            <a:ext cx="3886200" cy="3886200"/>
          </a:xfrm>
          <a:prstGeom prst="rect">
            <a:avLst/>
          </a:prstGeom>
        </p:spPr>
      </p:pic>
    </p:spTree>
    <p:extLst>
      <p:ext uri="{BB962C8B-B14F-4D97-AF65-F5344CB8AC3E}">
        <p14:creationId xmlns:p14="http://schemas.microsoft.com/office/powerpoint/2010/main" val="78554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460C3B-2412-A64E-B5FF-ECCFD686A0D6}"/>
              </a:ext>
            </a:extLst>
          </p:cNvPr>
          <p:cNvSpPr>
            <a:spLocks noGrp="1"/>
          </p:cNvSpPr>
          <p:nvPr>
            <p:ph type="sldNum" sz="quarter" idx="12"/>
          </p:nvPr>
        </p:nvSpPr>
        <p:spPr/>
        <p:txBody>
          <a:bodyPr/>
          <a:lstStyle/>
          <a:p>
            <a:fld id="{5F85BDAF-76E7-5E4A-80A9-F732B06DC713}" type="slidenum">
              <a:rPr lang="en-US" smtClean="0"/>
              <a:t>20</a:t>
            </a:fld>
            <a:endParaRPr lang="en-US"/>
          </a:p>
        </p:txBody>
      </p:sp>
      <p:pic>
        <p:nvPicPr>
          <p:cNvPr id="5" name="Picture 4">
            <a:extLst>
              <a:ext uri="{FF2B5EF4-FFF2-40B4-BE49-F238E27FC236}">
                <a16:creationId xmlns:a16="http://schemas.microsoft.com/office/drawing/2014/main" id="{83AC6E67-7280-8543-A45D-5469C8D11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0450" y="609600"/>
            <a:ext cx="10071100" cy="5638800"/>
          </a:xfrm>
          <a:prstGeom prst="rect">
            <a:avLst/>
          </a:prstGeom>
        </p:spPr>
      </p:pic>
    </p:spTree>
    <p:extLst>
      <p:ext uri="{BB962C8B-B14F-4D97-AF65-F5344CB8AC3E}">
        <p14:creationId xmlns:p14="http://schemas.microsoft.com/office/powerpoint/2010/main" val="180611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6EC2CA-0DE0-5948-ACE7-FAC10783C5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73223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46A6E-A3F8-C942-9719-E350205C07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5050" y="415374"/>
            <a:ext cx="10121900" cy="5533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2400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2FD28-72D4-8942-8720-8E1C97AC56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576" y="406399"/>
            <a:ext cx="10852847" cy="5737113"/>
          </a:xfrm>
          <a:prstGeom prst="rect">
            <a:avLst/>
          </a:prstGeom>
        </p:spPr>
      </p:pic>
    </p:spTree>
    <p:extLst>
      <p:ext uri="{BB962C8B-B14F-4D97-AF65-F5344CB8AC3E}">
        <p14:creationId xmlns:p14="http://schemas.microsoft.com/office/powerpoint/2010/main" val="312288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24</a:t>
            </a:fld>
            <a:endParaRPr lang="en-US"/>
          </a:p>
        </p:txBody>
      </p:sp>
      <p:pic>
        <p:nvPicPr>
          <p:cNvPr id="6" name="trump_model" descr="trump_model">
            <a:hlinkClick r:id="" action="ppaction://media"/>
            <a:extLst>
              <a:ext uri="{FF2B5EF4-FFF2-40B4-BE49-F238E27FC236}">
                <a16:creationId xmlns:a16="http://schemas.microsoft.com/office/drawing/2014/main" id="{E43D0F25-26B2-734C-9392-7710B2049D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0901" y="474662"/>
            <a:ext cx="6130197" cy="550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549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1754326"/>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How It Works, Conceptually</a:t>
            </a:r>
          </a:p>
        </p:txBody>
      </p:sp>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25</a:t>
            </a:fld>
            <a:endParaRPr lang="en-US"/>
          </a:p>
        </p:txBody>
      </p:sp>
    </p:spTree>
    <p:extLst>
      <p:ext uri="{BB962C8B-B14F-4D97-AF65-F5344CB8AC3E}">
        <p14:creationId xmlns:p14="http://schemas.microsoft.com/office/powerpoint/2010/main" val="236075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26</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649625" y="758297"/>
            <a:ext cx="7332575" cy="923330"/>
          </a:xfrm>
          <a:prstGeom prst="rect">
            <a:avLst/>
          </a:prstGeom>
          <a:noFill/>
        </p:spPr>
        <p:txBody>
          <a:bodyPr wrap="square" rtlCol="0">
            <a:spAutoFit/>
          </a:bodyPr>
          <a:lstStyle/>
          <a:p>
            <a:pPr algn="ctr"/>
            <a:r>
              <a:rPr lang="en-US" sz="5400" dirty="0">
                <a:latin typeface="Economica" panose="02000506040000020004" pitchFamily="2" charset="77"/>
              </a:rPr>
              <a:t>Model Parameters</a:t>
            </a:r>
          </a:p>
        </p:txBody>
      </p:sp>
      <p:pic>
        <p:nvPicPr>
          <p:cNvPr id="13314" name="Picture 2">
            <a:extLst>
              <a:ext uri="{FF2B5EF4-FFF2-40B4-BE49-F238E27FC236}">
                <a16:creationId xmlns:a16="http://schemas.microsoft.com/office/drawing/2014/main" id="{1E99E39C-BBC2-BB48-BEB0-D6FA6BC8B4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012" y="2649073"/>
            <a:ext cx="5356226" cy="2672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he structure of a simple Multi-Layer Feedfoward Neural Network | Download  Scientific Diagram">
            <a:extLst>
              <a:ext uri="{FF2B5EF4-FFF2-40B4-BE49-F238E27FC236}">
                <a16:creationId xmlns:a16="http://schemas.microsoft.com/office/drawing/2014/main" id="{857B2ADD-4342-A34E-97B8-DB806C867CB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2209" t="1950" r="2209" b="1954"/>
          <a:stretch/>
        </p:blipFill>
        <p:spPr bwMode="auto">
          <a:xfrm>
            <a:off x="6722242" y="2212974"/>
            <a:ext cx="4979867" cy="361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3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27</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649625" y="758297"/>
            <a:ext cx="7332575" cy="923330"/>
          </a:xfrm>
          <a:prstGeom prst="rect">
            <a:avLst/>
          </a:prstGeom>
          <a:noFill/>
        </p:spPr>
        <p:txBody>
          <a:bodyPr wrap="square" rtlCol="0">
            <a:spAutoFit/>
          </a:bodyPr>
          <a:lstStyle/>
          <a:p>
            <a:pPr algn="ctr"/>
            <a:r>
              <a:rPr lang="en-US" sz="5400" dirty="0">
                <a:latin typeface="Economica" panose="02000506040000020004" pitchFamily="2" charset="77"/>
              </a:rPr>
              <a:t>Model Parameters</a:t>
            </a:r>
          </a:p>
        </p:txBody>
      </p:sp>
      <p:pic>
        <p:nvPicPr>
          <p:cNvPr id="21508" name="Picture 4" descr="The Essential Guide to Neural Network Architectures">
            <a:extLst>
              <a:ext uri="{FF2B5EF4-FFF2-40B4-BE49-F238E27FC236}">
                <a16:creationId xmlns:a16="http://schemas.microsoft.com/office/drawing/2014/main" id="{A74AA9DC-9D0A-2347-84D7-A2402D3FDAB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13294"/>
          <a:stretch/>
        </p:blipFill>
        <p:spPr bwMode="auto">
          <a:xfrm>
            <a:off x="2790825" y="2060832"/>
            <a:ext cx="6610350" cy="388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20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28</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865519" y="393366"/>
            <a:ext cx="6460957" cy="923330"/>
          </a:xfrm>
          <a:prstGeom prst="rect">
            <a:avLst/>
          </a:prstGeom>
          <a:noFill/>
        </p:spPr>
        <p:txBody>
          <a:bodyPr wrap="square" rtlCol="0">
            <a:spAutoFit/>
          </a:bodyPr>
          <a:lstStyle/>
          <a:p>
            <a:pPr algn="ctr"/>
            <a:r>
              <a:rPr lang="en-US" sz="5400" dirty="0">
                <a:latin typeface="Economica" panose="02000506040000020004" pitchFamily="2" charset="77"/>
              </a:rPr>
              <a:t>Loss Function (Error)</a:t>
            </a:r>
          </a:p>
        </p:txBody>
      </p:sp>
      <p:pic>
        <p:nvPicPr>
          <p:cNvPr id="15362" name="Picture 2">
            <a:extLst>
              <a:ext uri="{FF2B5EF4-FFF2-40B4-BE49-F238E27FC236}">
                <a16:creationId xmlns:a16="http://schemas.microsoft.com/office/drawing/2014/main" id="{ADFF322A-586A-D645-A18F-9E03D34287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09947" y="1778000"/>
            <a:ext cx="53721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30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F0EBD-F03A-FC46-8E96-7843E7A2EBF4}"/>
              </a:ext>
            </a:extLst>
          </p:cNvPr>
          <p:cNvSpPr>
            <a:spLocks noGrp="1"/>
          </p:cNvSpPr>
          <p:nvPr>
            <p:ph type="sldNum" sz="quarter" idx="12"/>
          </p:nvPr>
        </p:nvSpPr>
        <p:spPr/>
        <p:txBody>
          <a:bodyPr/>
          <a:lstStyle/>
          <a:p>
            <a:fld id="{5F85BDAF-76E7-5E4A-80A9-F732B06DC713}" type="slidenum">
              <a:rPr lang="en-US" smtClean="0"/>
              <a:t>29</a:t>
            </a:fld>
            <a:endParaRPr lang="en-US"/>
          </a:p>
        </p:txBody>
      </p:sp>
      <p:sp>
        <p:nvSpPr>
          <p:cNvPr id="6" name="TextBox 5">
            <a:extLst>
              <a:ext uri="{FF2B5EF4-FFF2-40B4-BE49-F238E27FC236}">
                <a16:creationId xmlns:a16="http://schemas.microsoft.com/office/drawing/2014/main" id="{A96ED50C-E30B-CC43-9CCB-DF622C0118BC}"/>
              </a:ext>
            </a:extLst>
          </p:cNvPr>
          <p:cNvSpPr txBox="1"/>
          <p:nvPr/>
        </p:nvSpPr>
        <p:spPr>
          <a:xfrm>
            <a:off x="2865519" y="393366"/>
            <a:ext cx="6460957" cy="923330"/>
          </a:xfrm>
          <a:prstGeom prst="rect">
            <a:avLst/>
          </a:prstGeom>
          <a:noFill/>
        </p:spPr>
        <p:txBody>
          <a:bodyPr wrap="square" rtlCol="0">
            <a:spAutoFit/>
          </a:bodyPr>
          <a:lstStyle/>
          <a:p>
            <a:pPr algn="ctr"/>
            <a:r>
              <a:rPr lang="en-US" sz="5400" dirty="0">
                <a:latin typeface="Economica" panose="02000506040000020004" pitchFamily="2" charset="77"/>
              </a:rPr>
              <a:t>Optimization</a:t>
            </a:r>
          </a:p>
        </p:txBody>
      </p:sp>
      <p:pic>
        <p:nvPicPr>
          <p:cNvPr id="17410" name="Picture 2">
            <a:extLst>
              <a:ext uri="{FF2B5EF4-FFF2-40B4-BE49-F238E27FC236}">
                <a16:creationId xmlns:a16="http://schemas.microsoft.com/office/drawing/2014/main" id="{28FC3DCC-F2FA-3744-A6AF-57C0C78E619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0397" y="1720850"/>
            <a:ext cx="57912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9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A3ADAB-2EF7-DC44-B942-70FDBF115437}"/>
              </a:ext>
            </a:extLst>
          </p:cNvPr>
          <p:cNvSpPr>
            <a:spLocks noGrp="1"/>
          </p:cNvSpPr>
          <p:nvPr>
            <p:ph type="sldNum" sz="quarter" idx="12"/>
          </p:nvPr>
        </p:nvSpPr>
        <p:spPr/>
        <p:txBody>
          <a:bodyPr/>
          <a:lstStyle/>
          <a:p>
            <a:fld id="{5F85BDAF-76E7-5E4A-80A9-F732B06DC713}" type="slidenum">
              <a:rPr lang="en-US" smtClean="0"/>
              <a:t>3</a:t>
            </a:fld>
            <a:endParaRPr lang="en-US"/>
          </a:p>
        </p:txBody>
      </p:sp>
      <p:pic>
        <p:nvPicPr>
          <p:cNvPr id="1026" name="Picture 2">
            <a:extLst>
              <a:ext uri="{FF2B5EF4-FFF2-40B4-BE49-F238E27FC236}">
                <a16:creationId xmlns:a16="http://schemas.microsoft.com/office/drawing/2014/main" id="{83E7058D-64AA-BB40-AA37-7A3EAFD8ABC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0522" y="2533028"/>
            <a:ext cx="2233899" cy="297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859672-D88C-834B-A8B5-1EEDFA22D74C}"/>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About Me</a:t>
            </a:r>
          </a:p>
        </p:txBody>
      </p:sp>
      <p:pic>
        <p:nvPicPr>
          <p:cNvPr id="1028" name="Picture 4">
            <a:extLst>
              <a:ext uri="{FF2B5EF4-FFF2-40B4-BE49-F238E27FC236}">
                <a16:creationId xmlns:a16="http://schemas.microsoft.com/office/drawing/2014/main" id="{C2B064FE-2682-794A-A899-96BD111FE0D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9484" y="806986"/>
            <a:ext cx="3088395" cy="2316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39B2209-0A19-2244-BED0-B7A3E91CFC2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73759" y="4549100"/>
            <a:ext cx="1914157" cy="70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5ED0138-E16B-C64A-B7C1-42258990AC7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86566" y="3573740"/>
            <a:ext cx="1259262" cy="1259262"/>
          </a:xfrm>
          <a:prstGeom prst="rect">
            <a:avLst/>
          </a:prstGeom>
        </p:spPr>
      </p:pic>
      <p:pic>
        <p:nvPicPr>
          <p:cNvPr id="1030" name="Picture 6" descr="Design at Meta - Home | Facebook">
            <a:extLst>
              <a:ext uri="{FF2B5EF4-FFF2-40B4-BE49-F238E27FC236}">
                <a16:creationId xmlns:a16="http://schemas.microsoft.com/office/drawing/2014/main" id="{D04CDAEF-C429-3840-8E8E-BD8E919943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45873" y="2985239"/>
            <a:ext cx="1734468" cy="17344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M - Wikipedia, la enciclopedia libre">
            <a:extLst>
              <a:ext uri="{FF2B5EF4-FFF2-40B4-BE49-F238E27FC236}">
                <a16:creationId xmlns:a16="http://schemas.microsoft.com/office/drawing/2014/main" id="{E3B1476C-4355-7148-A58F-F12BE5B7954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404474" y="3484829"/>
            <a:ext cx="1335286" cy="7032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ational Science Foundation - Wikipedia">
            <a:extLst>
              <a:ext uri="{FF2B5EF4-FFF2-40B4-BE49-F238E27FC236}">
                <a16:creationId xmlns:a16="http://schemas.microsoft.com/office/drawing/2014/main" id="{11877D4B-58CE-5F43-8659-4B59DC9D737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81583" y="2072567"/>
            <a:ext cx="1405070" cy="14122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Österreichische Forschungsförderungsgesellschaft (FFG) – IraSME">
            <a:extLst>
              <a:ext uri="{FF2B5EF4-FFF2-40B4-BE49-F238E27FC236}">
                <a16:creationId xmlns:a16="http://schemas.microsoft.com/office/drawing/2014/main" id="{35A49CF4-96FA-7542-A6AD-2F9ACE052A9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446262" y="2142446"/>
            <a:ext cx="2233899" cy="12711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 Image">
            <a:extLst>
              <a:ext uri="{FF2B5EF4-FFF2-40B4-BE49-F238E27FC236}">
                <a16:creationId xmlns:a16="http://schemas.microsoft.com/office/drawing/2014/main" id="{E120C3F0-16C7-1D46-8176-CCDEC758641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61021" y="1530902"/>
            <a:ext cx="190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ccenture | Save the Children">
            <a:extLst>
              <a:ext uri="{FF2B5EF4-FFF2-40B4-BE49-F238E27FC236}">
                <a16:creationId xmlns:a16="http://schemas.microsoft.com/office/drawing/2014/main" id="{06ABA5C8-4209-8047-864B-28C35B30C9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62914" y="3621424"/>
            <a:ext cx="3005347" cy="150267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ronto&amp;#39;s New Flag. You&amp;#39;re probably thinking “what… | by Matt Hryhorsky |  By Filament | Medium">
            <a:extLst>
              <a:ext uri="{FF2B5EF4-FFF2-40B4-BE49-F238E27FC236}">
                <a16:creationId xmlns:a16="http://schemas.microsoft.com/office/drawing/2014/main" id="{6E286ABD-E9E6-1B4C-8343-1B0982C31E3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605307" y="4692462"/>
            <a:ext cx="2645099" cy="1510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6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30</a:t>
            </a:fld>
            <a:endParaRPr lang="en-US"/>
          </a:p>
        </p:txBody>
      </p:sp>
      <p:sp>
        <p:nvSpPr>
          <p:cNvPr id="5" name="TextBox 4">
            <a:extLst>
              <a:ext uri="{FF2B5EF4-FFF2-40B4-BE49-F238E27FC236}">
                <a16:creationId xmlns:a16="http://schemas.microsoft.com/office/drawing/2014/main" id="{C08640F0-ABB9-424E-A4E3-13E4032AC915}"/>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
        <p:nvSpPr>
          <p:cNvPr id="6" name="TextBox 5">
            <a:extLst>
              <a:ext uri="{FF2B5EF4-FFF2-40B4-BE49-F238E27FC236}">
                <a16:creationId xmlns:a16="http://schemas.microsoft.com/office/drawing/2014/main" id="{653C362D-5D68-1043-A394-672A7339CA8F}"/>
              </a:ext>
            </a:extLst>
          </p:cNvPr>
          <p:cNvSpPr txBox="1"/>
          <p:nvPr/>
        </p:nvSpPr>
        <p:spPr>
          <a:xfrm>
            <a:off x="787400" y="1786055"/>
            <a:ext cx="9982200" cy="1046440"/>
          </a:xfrm>
          <a:prstGeom prst="rect">
            <a:avLst/>
          </a:prstGeom>
          <a:noFill/>
        </p:spPr>
        <p:txBody>
          <a:bodyPr wrap="square" rtlCol="0">
            <a:spAutoFit/>
          </a:bodyPr>
          <a:lstStyle/>
          <a:p>
            <a:r>
              <a:rPr lang="en-US" sz="2000" b="1" dirty="0">
                <a:latin typeface="Quicksand" pitchFamily="2" charset="77"/>
              </a:rPr>
              <a:t>COMPLEX RELATIONSHIPS</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Complex, non-linear, interactive relationships and mappings; common use cases involve unstructured (high dimensional) data. Deep learning techniques remove the need for feature engineering, a daunting task. </a:t>
            </a:r>
          </a:p>
        </p:txBody>
      </p:sp>
      <p:pic>
        <p:nvPicPr>
          <p:cNvPr id="4100" name="Picture 4" descr="Feature Extraction Pipeline in Deep Learning Convolutional Neural... |  Download Scientific Diagram">
            <a:extLst>
              <a:ext uri="{FF2B5EF4-FFF2-40B4-BE49-F238E27FC236}">
                <a16:creationId xmlns:a16="http://schemas.microsoft.com/office/drawing/2014/main" id="{42110D1F-88AA-3A43-87E0-F4F335E7EA7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8499" y="3356401"/>
            <a:ext cx="10795000"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9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31</a:t>
            </a:fld>
            <a:endParaRPr lang="en-US"/>
          </a:p>
        </p:txBody>
      </p:sp>
      <p:sp>
        <p:nvSpPr>
          <p:cNvPr id="6" name="TextBox 5">
            <a:extLst>
              <a:ext uri="{FF2B5EF4-FFF2-40B4-BE49-F238E27FC236}">
                <a16:creationId xmlns:a16="http://schemas.microsoft.com/office/drawing/2014/main" id="{653C362D-5D68-1043-A394-672A7339CA8F}"/>
              </a:ext>
            </a:extLst>
          </p:cNvPr>
          <p:cNvSpPr txBox="1"/>
          <p:nvPr/>
        </p:nvSpPr>
        <p:spPr>
          <a:xfrm>
            <a:off x="723900" y="1570612"/>
            <a:ext cx="7886700" cy="830997"/>
          </a:xfrm>
          <a:prstGeom prst="rect">
            <a:avLst/>
          </a:prstGeom>
          <a:noFill/>
        </p:spPr>
        <p:txBody>
          <a:bodyPr wrap="square" rtlCol="0">
            <a:spAutoFit/>
          </a:bodyPr>
          <a:lstStyle/>
          <a:p>
            <a:r>
              <a:rPr lang="en-US" sz="2000" b="1" dirty="0">
                <a:latin typeface="Quicksand" pitchFamily="2" charset="77"/>
              </a:rPr>
              <a:t>LOTS OF DATA ON HAND</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To be able to learn those complex mappings, typically requires many, many, many training examples.</a:t>
            </a:r>
          </a:p>
        </p:txBody>
      </p:sp>
      <p:pic>
        <p:nvPicPr>
          <p:cNvPr id="4098" name="Picture 2" descr="Codes of Interest | Deep Learning Made Fun: How deep should it be to be  called Deep Learning?">
            <a:extLst>
              <a:ext uri="{FF2B5EF4-FFF2-40B4-BE49-F238E27FC236}">
                <a16:creationId xmlns:a16="http://schemas.microsoft.com/office/drawing/2014/main" id="{CED0021E-8A2B-0D4B-AB75-1FE295C3F8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64491" y="2686507"/>
            <a:ext cx="4663015" cy="38524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D5C2C8-F6A1-B647-B7F8-959B717030F0}"/>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Tree>
    <p:extLst>
      <p:ext uri="{BB962C8B-B14F-4D97-AF65-F5344CB8AC3E}">
        <p14:creationId xmlns:p14="http://schemas.microsoft.com/office/powerpoint/2010/main" val="220983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32</a:t>
            </a:fld>
            <a:endParaRPr lang="en-US"/>
          </a:p>
        </p:txBody>
      </p:sp>
      <p:sp>
        <p:nvSpPr>
          <p:cNvPr id="6" name="TextBox 5">
            <a:extLst>
              <a:ext uri="{FF2B5EF4-FFF2-40B4-BE49-F238E27FC236}">
                <a16:creationId xmlns:a16="http://schemas.microsoft.com/office/drawing/2014/main" id="{653C362D-5D68-1043-A394-672A7339CA8F}"/>
              </a:ext>
            </a:extLst>
          </p:cNvPr>
          <p:cNvSpPr txBox="1"/>
          <p:nvPr/>
        </p:nvSpPr>
        <p:spPr>
          <a:xfrm>
            <a:off x="723900" y="1570612"/>
            <a:ext cx="10718800" cy="830997"/>
          </a:xfrm>
          <a:prstGeom prst="rect">
            <a:avLst/>
          </a:prstGeom>
          <a:noFill/>
        </p:spPr>
        <p:txBody>
          <a:bodyPr wrap="square" rtlCol="0">
            <a:spAutoFit/>
          </a:bodyPr>
          <a:lstStyle/>
          <a:p>
            <a:r>
              <a:rPr lang="en-US" sz="2000" b="1" dirty="0">
                <a:latin typeface="Quicksand" pitchFamily="2" charset="77"/>
              </a:rPr>
              <a:t>LITTLE NEED FOR UNDERSTANDING</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Although there have been advancements in explainable and interpretable AI, deep nets are notoriously “black box” algorithms. </a:t>
            </a:r>
          </a:p>
        </p:txBody>
      </p:sp>
      <p:pic>
        <p:nvPicPr>
          <p:cNvPr id="6146" name="Picture 2" descr="Know Thy Machine - Machine learning a black box no more!">
            <a:extLst>
              <a:ext uri="{FF2B5EF4-FFF2-40B4-BE49-F238E27FC236}">
                <a16:creationId xmlns:a16="http://schemas.microsoft.com/office/drawing/2014/main" id="{D989CABC-D4D0-B744-8802-55F9CF88B4E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435225" y="2560285"/>
            <a:ext cx="7321550" cy="388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707E9E-303A-9548-A90D-0986B649DF0E}"/>
              </a:ext>
            </a:extLst>
          </p:cNvPr>
          <p:cNvSpPr txBox="1"/>
          <p:nvPr/>
        </p:nvSpPr>
        <p:spPr>
          <a:xfrm>
            <a:off x="965868" y="416637"/>
            <a:ext cx="10260263" cy="923330"/>
          </a:xfrm>
          <a:prstGeom prst="rect">
            <a:avLst/>
          </a:prstGeom>
          <a:noFill/>
        </p:spPr>
        <p:txBody>
          <a:bodyPr wrap="square" rtlCol="0">
            <a:spAutoFit/>
          </a:bodyPr>
          <a:lstStyle/>
          <a:p>
            <a:pPr algn="ctr"/>
            <a:r>
              <a:rPr lang="en-US" sz="5400" dirty="0">
                <a:latin typeface="Economica" panose="02000506040000020004" pitchFamily="2" charset="77"/>
              </a:rPr>
              <a:t>When to Learn Deeply (vs. Not)</a:t>
            </a:r>
          </a:p>
        </p:txBody>
      </p:sp>
    </p:spTree>
    <p:extLst>
      <p:ext uri="{BB962C8B-B14F-4D97-AF65-F5344CB8AC3E}">
        <p14:creationId xmlns:p14="http://schemas.microsoft.com/office/powerpoint/2010/main" val="3035883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C09E-9782-304C-91E2-98D0949D99E4}"/>
              </a:ext>
            </a:extLst>
          </p:cNvPr>
          <p:cNvSpPr>
            <a:spLocks noGrp="1"/>
          </p:cNvSpPr>
          <p:nvPr>
            <p:ph type="sldNum" sz="quarter" idx="12"/>
          </p:nvPr>
        </p:nvSpPr>
        <p:spPr/>
        <p:txBody>
          <a:bodyPr/>
          <a:lstStyle/>
          <a:p>
            <a:fld id="{5F85BDAF-76E7-5E4A-80A9-F732B06DC713}" type="slidenum">
              <a:rPr lang="en-US" smtClean="0"/>
              <a:t>33</a:t>
            </a:fld>
            <a:endParaRPr lang="en-US"/>
          </a:p>
        </p:txBody>
      </p:sp>
      <p:sp>
        <p:nvSpPr>
          <p:cNvPr id="8" name="TextBox 7">
            <a:extLst>
              <a:ext uri="{FF2B5EF4-FFF2-40B4-BE49-F238E27FC236}">
                <a16:creationId xmlns:a16="http://schemas.microsoft.com/office/drawing/2014/main" id="{F9BC1757-168F-9143-9D76-A642507E77F4}"/>
              </a:ext>
            </a:extLst>
          </p:cNvPr>
          <p:cNvSpPr txBox="1"/>
          <p:nvPr/>
        </p:nvSpPr>
        <p:spPr>
          <a:xfrm>
            <a:off x="2413000" y="2967335"/>
            <a:ext cx="73660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Why Did Deep Learning Take Off?</a:t>
            </a:r>
          </a:p>
        </p:txBody>
      </p:sp>
    </p:spTree>
    <p:extLst>
      <p:ext uri="{BB962C8B-B14F-4D97-AF65-F5344CB8AC3E}">
        <p14:creationId xmlns:p14="http://schemas.microsoft.com/office/powerpoint/2010/main" val="197196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Detailed Guide to Recording Video Game Footage on a PC">
            <a:extLst>
              <a:ext uri="{FF2B5EF4-FFF2-40B4-BE49-F238E27FC236}">
                <a16:creationId xmlns:a16="http://schemas.microsoft.com/office/drawing/2014/main" id="{FFAA3056-3A89-4243-959E-B362B4B8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190"/>
            <a:ext cx="12192000" cy="712037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34</a:t>
            </a:fld>
            <a:endParaRPr lang="en-US"/>
          </a:p>
        </p:txBody>
      </p:sp>
      <p:sp>
        <p:nvSpPr>
          <p:cNvPr id="5" name="TextBox 4">
            <a:extLst>
              <a:ext uri="{FF2B5EF4-FFF2-40B4-BE49-F238E27FC236}">
                <a16:creationId xmlns:a16="http://schemas.microsoft.com/office/drawing/2014/main" id="{528889FC-636A-1544-B37B-A1F9A8ABD85F}"/>
              </a:ext>
            </a:extLst>
          </p:cNvPr>
          <p:cNvSpPr txBox="1"/>
          <p:nvPr/>
        </p:nvSpPr>
        <p:spPr>
          <a:xfrm>
            <a:off x="2413000" y="5626971"/>
            <a:ext cx="7366000" cy="923330"/>
          </a:xfrm>
          <a:prstGeom prst="rect">
            <a:avLst/>
          </a:prstGeom>
          <a:noFill/>
        </p:spPr>
        <p:txBody>
          <a:bodyPr wrap="square" rtlCol="0">
            <a:spAutoFit/>
          </a:bodyPr>
          <a:lstStyle/>
          <a:p>
            <a:pPr algn="ctr"/>
            <a:r>
              <a:rPr lang="en-US" sz="5400" dirty="0">
                <a:solidFill>
                  <a:schemeClr val="bg1"/>
                </a:solidFill>
                <a:latin typeface="Economica" panose="02000506040000020004" pitchFamily="2" charset="77"/>
                <a:ea typeface="Bebas Neue" charset="0"/>
                <a:cs typeface="Bebas Neue" charset="0"/>
              </a:rPr>
              <a:t>Video Games</a:t>
            </a:r>
          </a:p>
        </p:txBody>
      </p:sp>
    </p:spTree>
    <p:extLst>
      <p:ext uri="{BB962C8B-B14F-4D97-AF65-F5344CB8AC3E}">
        <p14:creationId xmlns:p14="http://schemas.microsoft.com/office/powerpoint/2010/main" val="3203025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35</a:t>
            </a:fld>
            <a:endParaRPr lang="en-US"/>
          </a:p>
        </p:txBody>
      </p:sp>
      <p:pic>
        <p:nvPicPr>
          <p:cNvPr id="4100" name="Picture 4" descr="IDC Global datasphere growth by region">
            <a:extLst>
              <a:ext uri="{FF2B5EF4-FFF2-40B4-BE49-F238E27FC236}">
                <a16:creationId xmlns:a16="http://schemas.microsoft.com/office/drawing/2014/main" id="{A3095E16-B9F8-A149-B742-D37B32775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059" y="1400175"/>
            <a:ext cx="9263881" cy="4545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2D6334-AE1C-8B47-AD75-67C4B4A4153C}"/>
              </a:ext>
            </a:extLst>
          </p:cNvPr>
          <p:cNvSpPr txBox="1"/>
          <p:nvPr/>
        </p:nvSpPr>
        <p:spPr>
          <a:xfrm>
            <a:off x="2412999" y="176054"/>
            <a:ext cx="7366000"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Data</a:t>
            </a:r>
          </a:p>
        </p:txBody>
      </p:sp>
    </p:spTree>
    <p:extLst>
      <p:ext uri="{BB962C8B-B14F-4D97-AF65-F5344CB8AC3E}">
        <p14:creationId xmlns:p14="http://schemas.microsoft.com/office/powerpoint/2010/main" val="8761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5124D-7A91-1748-B8E6-ED63E372F9E0}"/>
              </a:ext>
            </a:extLst>
          </p:cNvPr>
          <p:cNvSpPr>
            <a:spLocks noGrp="1"/>
          </p:cNvSpPr>
          <p:nvPr>
            <p:ph type="sldNum" sz="quarter" idx="12"/>
          </p:nvPr>
        </p:nvSpPr>
        <p:spPr/>
        <p:txBody>
          <a:bodyPr/>
          <a:lstStyle/>
          <a:p>
            <a:fld id="{5F85BDAF-76E7-5E4A-80A9-F732B06DC713}" type="slidenum">
              <a:rPr lang="en-US" smtClean="0"/>
              <a:t>36</a:t>
            </a:fld>
            <a:endParaRPr lang="en-US"/>
          </a:p>
        </p:txBody>
      </p:sp>
      <p:sp>
        <p:nvSpPr>
          <p:cNvPr id="3" name="TextBox 2">
            <a:extLst>
              <a:ext uri="{FF2B5EF4-FFF2-40B4-BE49-F238E27FC236}">
                <a16:creationId xmlns:a16="http://schemas.microsoft.com/office/drawing/2014/main" id="{42D86C8E-0941-5E44-925B-CB71A517A6DD}"/>
              </a:ext>
            </a:extLst>
          </p:cNvPr>
          <p:cNvSpPr txBox="1"/>
          <p:nvPr/>
        </p:nvSpPr>
        <p:spPr>
          <a:xfrm>
            <a:off x="698500" y="415057"/>
            <a:ext cx="7366000" cy="923330"/>
          </a:xfrm>
          <a:prstGeom prst="rect">
            <a:avLst/>
          </a:prstGeom>
          <a:noFill/>
        </p:spPr>
        <p:txBody>
          <a:bodyPr wrap="square" rtlCol="0">
            <a:spAutoFit/>
          </a:bodyPr>
          <a:lstStyle/>
          <a:p>
            <a:r>
              <a:rPr lang="en-US" sz="5400" dirty="0">
                <a:latin typeface="Economica" panose="02000506040000020004" pitchFamily="2" charset="77"/>
                <a:ea typeface="Bebas Neue" charset="0"/>
                <a:cs typeface="Bebas Neue" charset="0"/>
              </a:rPr>
              <a:t>Algorithmic Improvements</a:t>
            </a:r>
          </a:p>
        </p:txBody>
      </p:sp>
      <p:pic>
        <p:nvPicPr>
          <p:cNvPr id="5122" name="Picture 2" descr="Activation Function | Introduction to Activation Function for Deep Learning">
            <a:extLst>
              <a:ext uri="{FF2B5EF4-FFF2-40B4-BE49-F238E27FC236}">
                <a16:creationId xmlns:a16="http://schemas.microsoft.com/office/drawing/2014/main" id="{3EBA1DEC-B449-784E-A0ED-7A6F9CB5D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600" y="3429000"/>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CMWF Ensemble Prediction System.">
            <a:extLst>
              <a:ext uri="{FF2B5EF4-FFF2-40B4-BE49-F238E27FC236}">
                <a16:creationId xmlns:a16="http://schemas.microsoft.com/office/drawing/2014/main" id="{9F2038BC-C377-D345-B718-F7AF60B66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8" b="5412"/>
          <a:stretch/>
        </p:blipFill>
        <p:spPr bwMode="auto">
          <a:xfrm>
            <a:off x="492192" y="2252107"/>
            <a:ext cx="7054417" cy="30779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76391A2-1F79-9640-BE1B-B99BF4E0C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410" y="340181"/>
            <a:ext cx="3190136" cy="246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70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1935" y="2522567"/>
            <a:ext cx="5655214" cy="923330"/>
          </a:xfrm>
          <a:prstGeom prst="rect">
            <a:avLst/>
          </a:prstGeom>
          <a:noFill/>
        </p:spPr>
        <p:txBody>
          <a:bodyPr wrap="square" rtlCol="0">
            <a:spAutoFit/>
          </a:bodyPr>
          <a:lstStyle/>
          <a:p>
            <a:pPr algn="ctr"/>
            <a:r>
              <a:rPr lang="en-US" sz="5400" dirty="0">
                <a:latin typeface="Economica" panose="02000506040000020004" pitchFamily="2" charset="77"/>
                <a:ea typeface="Bebas Neue" charset="0"/>
                <a:cs typeface="Bebas Neue" charset="0"/>
              </a:rPr>
              <a:t>Questions?</a:t>
            </a:r>
          </a:p>
        </p:txBody>
      </p:sp>
      <p:sp>
        <p:nvSpPr>
          <p:cNvPr id="2" name="Slide Number Placeholder 1">
            <a:extLst>
              <a:ext uri="{FF2B5EF4-FFF2-40B4-BE49-F238E27FC236}">
                <a16:creationId xmlns:a16="http://schemas.microsoft.com/office/drawing/2014/main" id="{ACACCFDF-9695-EC49-8B66-1FBFCC7B1B96}"/>
              </a:ext>
            </a:extLst>
          </p:cNvPr>
          <p:cNvSpPr>
            <a:spLocks noGrp="1"/>
          </p:cNvSpPr>
          <p:nvPr>
            <p:ph type="sldNum" sz="quarter" idx="12"/>
          </p:nvPr>
        </p:nvSpPr>
        <p:spPr/>
        <p:txBody>
          <a:bodyPr/>
          <a:lstStyle/>
          <a:p>
            <a:fld id="{5F85BDAF-76E7-5E4A-80A9-F732B06DC713}" type="slidenum">
              <a:rPr lang="en-US" smtClean="0"/>
              <a:t>37</a:t>
            </a:fld>
            <a:endParaRPr lang="en-US"/>
          </a:p>
        </p:txBody>
      </p:sp>
    </p:spTree>
    <p:extLst>
      <p:ext uri="{BB962C8B-B14F-4D97-AF65-F5344CB8AC3E}">
        <p14:creationId xmlns:p14="http://schemas.microsoft.com/office/powerpoint/2010/main" val="1821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54B9B2-2A7F-8C43-A83D-EA102AD5121F}"/>
              </a:ext>
            </a:extLst>
          </p:cNvPr>
          <p:cNvSpPr txBox="1"/>
          <p:nvPr/>
        </p:nvSpPr>
        <p:spPr>
          <a:xfrm>
            <a:off x="1403684" y="1010240"/>
            <a:ext cx="9384632" cy="923330"/>
          </a:xfrm>
          <a:prstGeom prst="rect">
            <a:avLst/>
          </a:prstGeom>
          <a:noFill/>
        </p:spPr>
        <p:txBody>
          <a:bodyPr wrap="square" rtlCol="0">
            <a:spAutoFit/>
          </a:bodyPr>
          <a:lstStyle/>
          <a:p>
            <a:pPr algn="ctr"/>
            <a:r>
              <a:rPr lang="en-US" sz="5400" dirty="0">
                <a:latin typeface="Economica" panose="02000506040000020004" pitchFamily="2" charset="77"/>
              </a:rPr>
              <a:t>Walk-Through of Google </a:t>
            </a:r>
            <a:r>
              <a:rPr lang="en-US" sz="5400" dirty="0" err="1">
                <a:latin typeface="Economica" panose="02000506040000020004" pitchFamily="2" charset="77"/>
              </a:rPr>
              <a:t>Colab</a:t>
            </a:r>
            <a:endParaRPr lang="en-US" sz="5400" dirty="0">
              <a:latin typeface="Economica" panose="02000506040000020004" pitchFamily="2" charset="77"/>
            </a:endParaRPr>
          </a:p>
        </p:txBody>
      </p:sp>
      <p:sp>
        <p:nvSpPr>
          <p:cNvPr id="2" name="Slide Number Placeholder 1">
            <a:extLst>
              <a:ext uri="{FF2B5EF4-FFF2-40B4-BE49-F238E27FC236}">
                <a16:creationId xmlns:a16="http://schemas.microsoft.com/office/drawing/2014/main" id="{3BB86ED3-61C8-DB44-AC10-BA597ADFC68A}"/>
              </a:ext>
            </a:extLst>
          </p:cNvPr>
          <p:cNvSpPr>
            <a:spLocks noGrp="1"/>
          </p:cNvSpPr>
          <p:nvPr>
            <p:ph type="sldNum" sz="quarter" idx="12"/>
          </p:nvPr>
        </p:nvSpPr>
        <p:spPr/>
        <p:txBody>
          <a:bodyPr/>
          <a:lstStyle/>
          <a:p>
            <a:fld id="{5F85BDAF-76E7-5E4A-80A9-F732B06DC713}" type="slidenum">
              <a:rPr lang="en-US" smtClean="0"/>
              <a:t>38</a:t>
            </a:fld>
            <a:endParaRPr lang="en-US"/>
          </a:p>
        </p:txBody>
      </p:sp>
      <p:pic>
        <p:nvPicPr>
          <p:cNvPr id="9" name="Picture 2" descr="Use Google Colab for Deep Learning and Machine Learning Models">
            <a:extLst>
              <a:ext uri="{FF2B5EF4-FFF2-40B4-BE49-F238E27FC236}">
                <a16:creationId xmlns:a16="http://schemas.microsoft.com/office/drawing/2014/main" id="{741D708D-B06C-DF48-8C15-3AD611D360D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607003" y="2424074"/>
            <a:ext cx="4977993" cy="37664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8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A3ADAB-2EF7-DC44-B942-70FDBF115437}"/>
              </a:ext>
            </a:extLst>
          </p:cNvPr>
          <p:cNvSpPr>
            <a:spLocks noGrp="1"/>
          </p:cNvSpPr>
          <p:nvPr>
            <p:ph type="sldNum" sz="quarter" idx="12"/>
          </p:nvPr>
        </p:nvSpPr>
        <p:spPr/>
        <p:txBody>
          <a:bodyPr/>
          <a:lstStyle/>
          <a:p>
            <a:fld id="{5F85BDAF-76E7-5E4A-80A9-F732B06DC713}" type="slidenum">
              <a:rPr lang="en-US" smtClean="0"/>
              <a:t>4</a:t>
            </a:fld>
            <a:endParaRPr lang="en-US"/>
          </a:p>
        </p:txBody>
      </p:sp>
      <p:sp>
        <p:nvSpPr>
          <p:cNvPr id="6" name="TextBox 5">
            <a:extLst>
              <a:ext uri="{FF2B5EF4-FFF2-40B4-BE49-F238E27FC236}">
                <a16:creationId xmlns:a16="http://schemas.microsoft.com/office/drawing/2014/main" id="{AF859672-D88C-834B-A8B5-1EEDFA22D74C}"/>
              </a:ext>
            </a:extLst>
          </p:cNvPr>
          <p:cNvSpPr txBox="1"/>
          <p:nvPr/>
        </p:nvSpPr>
        <p:spPr>
          <a:xfrm>
            <a:off x="4342662" y="344555"/>
            <a:ext cx="6460957" cy="923330"/>
          </a:xfrm>
          <a:prstGeom prst="rect">
            <a:avLst/>
          </a:prstGeom>
          <a:noFill/>
        </p:spPr>
        <p:txBody>
          <a:bodyPr wrap="square" rtlCol="0">
            <a:spAutoFit/>
          </a:bodyPr>
          <a:lstStyle/>
          <a:p>
            <a:pPr algn="ctr"/>
            <a:r>
              <a:rPr lang="en-US" sz="5400" dirty="0">
                <a:latin typeface="Economica" panose="02000506040000020004" pitchFamily="2" charset="77"/>
              </a:rPr>
              <a:t>My Research</a:t>
            </a:r>
          </a:p>
        </p:txBody>
      </p:sp>
      <p:pic>
        <p:nvPicPr>
          <p:cNvPr id="3" name="Picture 2">
            <a:extLst>
              <a:ext uri="{FF2B5EF4-FFF2-40B4-BE49-F238E27FC236}">
                <a16:creationId xmlns:a16="http://schemas.microsoft.com/office/drawing/2014/main" id="{32CD7E74-CF4C-9C40-93FC-C715A5A61D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292636">
            <a:off x="816273" y="774484"/>
            <a:ext cx="3594061" cy="48315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2DB85C5-DEB5-C544-AC76-935E2907C8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0808" y="2159305"/>
            <a:ext cx="4044802" cy="31432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5DEFB3-E624-324A-A581-6EBCD03A51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57197">
            <a:off x="7233404" y="1729896"/>
            <a:ext cx="3768146" cy="4782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387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Course Materials</a:t>
            </a:r>
          </a:p>
        </p:txBody>
      </p:sp>
      <p:sp>
        <p:nvSpPr>
          <p:cNvPr id="11" name="TextBox 10">
            <a:extLst>
              <a:ext uri="{FF2B5EF4-FFF2-40B4-BE49-F238E27FC236}">
                <a16:creationId xmlns:a16="http://schemas.microsoft.com/office/drawing/2014/main" id="{F342BE6F-B417-A74E-A163-A0D6F253AE62}"/>
              </a:ext>
            </a:extLst>
          </p:cNvPr>
          <p:cNvSpPr txBox="1"/>
          <p:nvPr/>
        </p:nvSpPr>
        <p:spPr>
          <a:xfrm>
            <a:off x="5777633" y="4765092"/>
            <a:ext cx="5866145" cy="1692771"/>
          </a:xfrm>
          <a:prstGeom prst="rect">
            <a:avLst/>
          </a:prstGeom>
          <a:noFill/>
        </p:spPr>
        <p:txBody>
          <a:bodyPr wrap="square" rtlCol="0">
            <a:spAutoFit/>
          </a:bodyPr>
          <a:lstStyle/>
          <a:p>
            <a:r>
              <a:rPr lang="en-US" sz="2000" b="1" dirty="0">
                <a:latin typeface="Quicksand" pitchFamily="2" charset="77"/>
              </a:rPr>
              <a:t>GOOGLE COLAB</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All homework and exercises in this course will be implemented in Python. You are welcome to employ a local instance of Python, but for simplicity’s sake I would recommend you work in Google </a:t>
            </a:r>
            <a:r>
              <a:rPr lang="en-US" sz="1400" dirty="0" err="1">
                <a:latin typeface="Quicksand" pitchFamily="2" charset="77"/>
              </a:rPr>
              <a:t>Colab</a:t>
            </a:r>
            <a:r>
              <a:rPr lang="en-US" sz="1400" dirty="0">
                <a:latin typeface="Quicksand" pitchFamily="2" charset="77"/>
              </a:rPr>
              <a:t>, because we (the TA and I) will not be able to provide technical support. We will rely heavily on </a:t>
            </a:r>
            <a:r>
              <a:rPr lang="en-US" sz="1400" dirty="0" err="1">
                <a:latin typeface="Quicksand" pitchFamily="2" charset="77"/>
              </a:rPr>
              <a:t>Jupyter</a:t>
            </a:r>
            <a:r>
              <a:rPr lang="en-US" sz="1400" dirty="0">
                <a:latin typeface="Quicksand" pitchFamily="2" charset="77"/>
              </a:rPr>
              <a:t> Notebooks.  </a:t>
            </a:r>
          </a:p>
        </p:txBody>
      </p:sp>
      <p:sp>
        <p:nvSpPr>
          <p:cNvPr id="12" name="TextBox 11">
            <a:extLst>
              <a:ext uri="{FF2B5EF4-FFF2-40B4-BE49-F238E27FC236}">
                <a16:creationId xmlns:a16="http://schemas.microsoft.com/office/drawing/2014/main" id="{245D9D04-A6A4-8545-BE72-A4CDCCDC12AD}"/>
              </a:ext>
            </a:extLst>
          </p:cNvPr>
          <p:cNvSpPr txBox="1"/>
          <p:nvPr/>
        </p:nvSpPr>
        <p:spPr>
          <a:xfrm>
            <a:off x="772056" y="1635742"/>
            <a:ext cx="4479042" cy="2985433"/>
          </a:xfrm>
          <a:prstGeom prst="rect">
            <a:avLst/>
          </a:prstGeom>
          <a:noFill/>
        </p:spPr>
        <p:txBody>
          <a:bodyPr wrap="square" rtlCol="0">
            <a:spAutoFit/>
          </a:bodyPr>
          <a:lstStyle/>
          <a:p>
            <a:r>
              <a:rPr lang="en-US" sz="2000" b="1" dirty="0">
                <a:latin typeface="Quicksand" pitchFamily="2" charset="77"/>
              </a:rPr>
              <a:t>COURSE WEBSITE</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The course website is on Blackboard – I assume you have looked at it by this point (if you aren’t enrolled in the site, let me know)</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You will submit all assignments and receive relevant course announcements via this site. </a:t>
            </a:r>
          </a:p>
          <a:p>
            <a:pPr marL="171450" indent="-171450">
              <a:buFont typeface="Arial" panose="020B0604020202020204" pitchFamily="34" charset="0"/>
              <a:buChar char="•"/>
            </a:pPr>
            <a:endParaRPr lang="en-US" sz="1400" dirty="0">
              <a:latin typeface="Quicksand" pitchFamily="2" charset="77"/>
            </a:endParaRPr>
          </a:p>
          <a:p>
            <a:pPr marL="171450" indent="-171450">
              <a:buFont typeface="Arial" panose="020B0604020202020204" pitchFamily="34" charset="0"/>
              <a:buChar char="•"/>
            </a:pPr>
            <a:r>
              <a:rPr lang="en-US" sz="1400" dirty="0">
                <a:latin typeface="Quicksand" pitchFamily="2" charset="77"/>
              </a:rPr>
              <a:t>I will post lecture materials and in-class exercises / examples in the GitHub Repository that is linked on Blackboard.</a:t>
            </a:r>
          </a:p>
          <a:p>
            <a:endParaRPr lang="en-US" sz="1400" dirty="0">
              <a:latin typeface="Quicksand" pitchFamily="2" charset="77"/>
            </a:endParaRPr>
          </a:p>
        </p:txBody>
      </p:sp>
      <p:pic>
        <p:nvPicPr>
          <p:cNvPr id="3" name="Picture 2">
            <a:extLst>
              <a:ext uri="{FF2B5EF4-FFF2-40B4-BE49-F238E27FC236}">
                <a16:creationId xmlns:a16="http://schemas.microsoft.com/office/drawing/2014/main" id="{E2EE03D1-12A6-0B41-9DBE-F3E1D105FF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77633" y="1843962"/>
            <a:ext cx="5989700" cy="2568992"/>
          </a:xfrm>
          <a:prstGeom prst="rect">
            <a:avLst/>
          </a:prstGeom>
          <a:ln>
            <a:noFill/>
          </a:ln>
          <a:effectLst>
            <a:outerShdw blurRad="292100" dist="139700" dir="2700000" algn="tl" rotWithShape="0">
              <a:srgbClr val="333333">
                <a:alpha val="65000"/>
              </a:srgbClr>
            </a:outerShdw>
          </a:effectLst>
        </p:spPr>
      </p:pic>
      <p:pic>
        <p:nvPicPr>
          <p:cNvPr id="5" name="Picture 2" descr="Use Google Colab for Deep Learning and Machine Learning Models">
            <a:extLst>
              <a:ext uri="{FF2B5EF4-FFF2-40B4-BE49-F238E27FC236}">
                <a16:creationId xmlns:a16="http://schemas.microsoft.com/office/drawing/2014/main" id="{77A92F59-A5F7-7E4E-BEBD-448A9147EF6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97364" y="4765092"/>
            <a:ext cx="2237284" cy="169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OW TO GET STARTED WITH GITHUB(OPEN SOURCE)? | by Srimathi Jagadeesan |  hackgenius | Medium">
            <a:extLst>
              <a:ext uri="{FF2B5EF4-FFF2-40B4-BE49-F238E27FC236}">
                <a16:creationId xmlns:a16="http://schemas.microsoft.com/office/drawing/2014/main" id="{0C33FF53-C973-4742-AEC8-B880D5FA79F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4125" y="4746649"/>
            <a:ext cx="1566011" cy="153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21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Grading and Evaluation</a:t>
            </a:r>
          </a:p>
        </p:txBody>
      </p:sp>
      <p:sp>
        <p:nvSpPr>
          <p:cNvPr id="3" name="Rectangle 2">
            <a:extLst>
              <a:ext uri="{FF2B5EF4-FFF2-40B4-BE49-F238E27FC236}">
                <a16:creationId xmlns:a16="http://schemas.microsoft.com/office/drawing/2014/main" id="{044DBD03-940D-E04B-B968-EB0626A50CD1}"/>
              </a:ext>
            </a:extLst>
          </p:cNvPr>
          <p:cNvSpPr/>
          <p:nvPr/>
        </p:nvSpPr>
        <p:spPr>
          <a:xfrm>
            <a:off x="1409699" y="2093276"/>
            <a:ext cx="1265321" cy="727592"/>
          </a:xfrm>
          <a:prstGeom prst="rect">
            <a:avLst/>
          </a:prstGeom>
          <a:solidFill>
            <a:schemeClr val="bg2">
              <a:lumMod val="90000"/>
            </a:schemeClr>
          </a:solidFill>
          <a:ln>
            <a:solidFill>
              <a:schemeClr val="bg2">
                <a:lumMod val="50000"/>
              </a:schemeClr>
            </a:solidFill>
            <a:prstDash val="dash"/>
            <a:extLst>
              <a:ext uri="{C807C97D-BFC1-408E-A445-0C87EB9F89A2}">
                <ask:lineSketchStyleProps xmlns:ask="http://schemas.microsoft.com/office/drawing/2018/sketchyshapes" sd="1219033472">
                  <a:custGeom>
                    <a:avLst/>
                    <a:gdLst>
                      <a:gd name="connsiteX0" fmla="*/ 0 w 1265321"/>
                      <a:gd name="connsiteY0" fmla="*/ 0 h 923330"/>
                      <a:gd name="connsiteX1" fmla="*/ 409120 w 1265321"/>
                      <a:gd name="connsiteY1" fmla="*/ 0 h 923330"/>
                      <a:gd name="connsiteX2" fmla="*/ 830894 w 1265321"/>
                      <a:gd name="connsiteY2" fmla="*/ 0 h 923330"/>
                      <a:gd name="connsiteX3" fmla="*/ 1265321 w 1265321"/>
                      <a:gd name="connsiteY3" fmla="*/ 0 h 923330"/>
                      <a:gd name="connsiteX4" fmla="*/ 1265321 w 1265321"/>
                      <a:gd name="connsiteY4" fmla="*/ 461665 h 923330"/>
                      <a:gd name="connsiteX5" fmla="*/ 1265321 w 1265321"/>
                      <a:gd name="connsiteY5" fmla="*/ 923330 h 923330"/>
                      <a:gd name="connsiteX6" fmla="*/ 843547 w 1265321"/>
                      <a:gd name="connsiteY6" fmla="*/ 923330 h 923330"/>
                      <a:gd name="connsiteX7" fmla="*/ 447080 w 1265321"/>
                      <a:gd name="connsiteY7" fmla="*/ 923330 h 923330"/>
                      <a:gd name="connsiteX8" fmla="*/ 0 w 1265321"/>
                      <a:gd name="connsiteY8" fmla="*/ 923330 h 923330"/>
                      <a:gd name="connsiteX9" fmla="*/ 0 w 1265321"/>
                      <a:gd name="connsiteY9" fmla="*/ 470898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173368" y="-34422"/>
                          <a:pt x="217438" y="36675"/>
                          <a:pt x="409120" y="0"/>
                        </a:cubicBezTo>
                        <a:cubicBezTo>
                          <a:pt x="600802" y="-36675"/>
                          <a:pt x="679588" y="48062"/>
                          <a:pt x="830894" y="0"/>
                        </a:cubicBezTo>
                        <a:cubicBezTo>
                          <a:pt x="982200" y="-48062"/>
                          <a:pt x="1128392" y="18430"/>
                          <a:pt x="1265321" y="0"/>
                        </a:cubicBezTo>
                        <a:cubicBezTo>
                          <a:pt x="1281970" y="203461"/>
                          <a:pt x="1259656" y="342618"/>
                          <a:pt x="1265321" y="461665"/>
                        </a:cubicBezTo>
                        <a:cubicBezTo>
                          <a:pt x="1270986" y="580713"/>
                          <a:pt x="1265077" y="789726"/>
                          <a:pt x="1265321" y="923330"/>
                        </a:cubicBezTo>
                        <a:cubicBezTo>
                          <a:pt x="1125960" y="927582"/>
                          <a:pt x="1011941" y="888730"/>
                          <a:pt x="843547" y="923330"/>
                        </a:cubicBezTo>
                        <a:cubicBezTo>
                          <a:pt x="675153" y="957930"/>
                          <a:pt x="591667" y="916734"/>
                          <a:pt x="447080" y="923330"/>
                        </a:cubicBezTo>
                        <a:cubicBezTo>
                          <a:pt x="302493" y="929926"/>
                          <a:pt x="185147" y="884649"/>
                          <a:pt x="0" y="923330"/>
                        </a:cubicBezTo>
                        <a:cubicBezTo>
                          <a:pt x="-47714" y="729907"/>
                          <a:pt x="17974" y="640099"/>
                          <a:pt x="0" y="470898"/>
                        </a:cubicBezTo>
                        <a:cubicBezTo>
                          <a:pt x="-17974" y="301697"/>
                          <a:pt x="1806" y="210803"/>
                          <a:pt x="0" y="0"/>
                        </a:cubicBezTo>
                        <a:close/>
                      </a:path>
                      <a:path w="1265321" h="923330" stroke="0" extrusionOk="0">
                        <a:moveTo>
                          <a:pt x="0" y="0"/>
                        </a:moveTo>
                        <a:cubicBezTo>
                          <a:pt x="86127" y="-1424"/>
                          <a:pt x="263227" y="16605"/>
                          <a:pt x="409120" y="0"/>
                        </a:cubicBezTo>
                        <a:cubicBezTo>
                          <a:pt x="555013" y="-16605"/>
                          <a:pt x="658300" y="9672"/>
                          <a:pt x="792934" y="0"/>
                        </a:cubicBezTo>
                        <a:cubicBezTo>
                          <a:pt x="927568" y="-9672"/>
                          <a:pt x="1058130" y="9529"/>
                          <a:pt x="1265321" y="0"/>
                        </a:cubicBezTo>
                        <a:cubicBezTo>
                          <a:pt x="1271000" y="150931"/>
                          <a:pt x="1225895" y="351520"/>
                          <a:pt x="1265321" y="452432"/>
                        </a:cubicBezTo>
                        <a:cubicBezTo>
                          <a:pt x="1304747" y="553344"/>
                          <a:pt x="1214891" y="767503"/>
                          <a:pt x="1265321" y="923330"/>
                        </a:cubicBezTo>
                        <a:cubicBezTo>
                          <a:pt x="1133716" y="958585"/>
                          <a:pt x="955260" y="906670"/>
                          <a:pt x="868854" y="923330"/>
                        </a:cubicBezTo>
                        <a:cubicBezTo>
                          <a:pt x="782448" y="939990"/>
                          <a:pt x="620954" y="910869"/>
                          <a:pt x="472387" y="923330"/>
                        </a:cubicBezTo>
                        <a:cubicBezTo>
                          <a:pt x="323820" y="935791"/>
                          <a:pt x="152614" y="905211"/>
                          <a:pt x="0" y="923330"/>
                        </a:cubicBezTo>
                        <a:cubicBezTo>
                          <a:pt x="-19350" y="782008"/>
                          <a:pt x="35753" y="606538"/>
                          <a:pt x="0" y="489365"/>
                        </a:cubicBezTo>
                        <a:cubicBezTo>
                          <a:pt x="-35753" y="372192"/>
                          <a:pt x="49922" y="13623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25%</a:t>
            </a:r>
          </a:p>
        </p:txBody>
      </p:sp>
      <p:sp>
        <p:nvSpPr>
          <p:cNvPr id="6" name="Rectangle 5">
            <a:extLst>
              <a:ext uri="{FF2B5EF4-FFF2-40B4-BE49-F238E27FC236}">
                <a16:creationId xmlns:a16="http://schemas.microsoft.com/office/drawing/2014/main" id="{9D8D16F4-33D7-FC40-9F44-88DFE78BD081}"/>
              </a:ext>
            </a:extLst>
          </p:cNvPr>
          <p:cNvSpPr/>
          <p:nvPr/>
        </p:nvSpPr>
        <p:spPr>
          <a:xfrm>
            <a:off x="1409700" y="2850117"/>
            <a:ext cx="1265321" cy="727592"/>
          </a:xfrm>
          <a:prstGeom prst="rect">
            <a:avLst/>
          </a:prstGeom>
          <a:solidFill>
            <a:schemeClr val="bg2">
              <a:lumMod val="90000"/>
            </a:schemeClr>
          </a:solidFill>
          <a:ln>
            <a:solidFill>
              <a:schemeClr val="bg2">
                <a:lumMod val="50000"/>
              </a:schemeClr>
            </a:solidFill>
            <a:prstDash val="dash"/>
            <a:extLst>
              <a:ext uri="{C807C97D-BFC1-408E-A445-0C87EB9F89A2}">
                <ask:lineSketchStyleProps xmlns:ask="http://schemas.microsoft.com/office/drawing/2018/sketchyshapes" sd="782294884">
                  <a:custGeom>
                    <a:avLst/>
                    <a:gdLst>
                      <a:gd name="connsiteX0" fmla="*/ 0 w 1265321"/>
                      <a:gd name="connsiteY0" fmla="*/ 0 h 923330"/>
                      <a:gd name="connsiteX1" fmla="*/ 396467 w 1265321"/>
                      <a:gd name="connsiteY1" fmla="*/ 0 h 923330"/>
                      <a:gd name="connsiteX2" fmla="*/ 818241 w 1265321"/>
                      <a:gd name="connsiteY2" fmla="*/ 0 h 923330"/>
                      <a:gd name="connsiteX3" fmla="*/ 1265321 w 1265321"/>
                      <a:gd name="connsiteY3" fmla="*/ 0 h 923330"/>
                      <a:gd name="connsiteX4" fmla="*/ 1265321 w 1265321"/>
                      <a:gd name="connsiteY4" fmla="*/ 443198 h 923330"/>
                      <a:gd name="connsiteX5" fmla="*/ 1265321 w 1265321"/>
                      <a:gd name="connsiteY5" fmla="*/ 923330 h 923330"/>
                      <a:gd name="connsiteX6" fmla="*/ 830894 w 1265321"/>
                      <a:gd name="connsiteY6" fmla="*/ 923330 h 923330"/>
                      <a:gd name="connsiteX7" fmla="*/ 409120 w 1265321"/>
                      <a:gd name="connsiteY7" fmla="*/ 923330 h 923330"/>
                      <a:gd name="connsiteX8" fmla="*/ 0 w 1265321"/>
                      <a:gd name="connsiteY8" fmla="*/ 923330 h 923330"/>
                      <a:gd name="connsiteX9" fmla="*/ 0 w 1265321"/>
                      <a:gd name="connsiteY9" fmla="*/ 480132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135049" y="-23256"/>
                          <a:pt x="277072" y="9324"/>
                          <a:pt x="396467" y="0"/>
                        </a:cubicBezTo>
                        <a:cubicBezTo>
                          <a:pt x="515862" y="-9324"/>
                          <a:pt x="642210" y="44117"/>
                          <a:pt x="818241" y="0"/>
                        </a:cubicBezTo>
                        <a:cubicBezTo>
                          <a:pt x="994272" y="-44117"/>
                          <a:pt x="1073342" y="39269"/>
                          <a:pt x="1265321" y="0"/>
                        </a:cubicBezTo>
                        <a:cubicBezTo>
                          <a:pt x="1281709" y="152515"/>
                          <a:pt x="1215533" y="256632"/>
                          <a:pt x="1265321" y="443198"/>
                        </a:cubicBezTo>
                        <a:cubicBezTo>
                          <a:pt x="1315109" y="629764"/>
                          <a:pt x="1213130" y="781223"/>
                          <a:pt x="1265321" y="923330"/>
                        </a:cubicBezTo>
                        <a:cubicBezTo>
                          <a:pt x="1172939" y="933028"/>
                          <a:pt x="948754" y="875680"/>
                          <a:pt x="830894" y="923330"/>
                        </a:cubicBezTo>
                        <a:cubicBezTo>
                          <a:pt x="713034" y="970980"/>
                          <a:pt x="545856" y="908994"/>
                          <a:pt x="409120" y="923330"/>
                        </a:cubicBezTo>
                        <a:cubicBezTo>
                          <a:pt x="272384" y="937666"/>
                          <a:pt x="133203" y="907226"/>
                          <a:pt x="0" y="923330"/>
                        </a:cubicBezTo>
                        <a:cubicBezTo>
                          <a:pt x="-36200" y="730877"/>
                          <a:pt x="28912" y="673635"/>
                          <a:pt x="0" y="480132"/>
                        </a:cubicBezTo>
                        <a:cubicBezTo>
                          <a:pt x="-28912" y="286629"/>
                          <a:pt x="7648" y="117710"/>
                          <a:pt x="0" y="0"/>
                        </a:cubicBezTo>
                        <a:close/>
                      </a:path>
                      <a:path w="1265321" h="923330" stroke="0" extrusionOk="0">
                        <a:moveTo>
                          <a:pt x="0" y="0"/>
                        </a:moveTo>
                        <a:cubicBezTo>
                          <a:pt x="182602" y="-38059"/>
                          <a:pt x="217013" y="31906"/>
                          <a:pt x="421774" y="0"/>
                        </a:cubicBezTo>
                        <a:cubicBezTo>
                          <a:pt x="626535" y="-31906"/>
                          <a:pt x="658982" y="50187"/>
                          <a:pt x="868854" y="0"/>
                        </a:cubicBezTo>
                        <a:cubicBezTo>
                          <a:pt x="1078726" y="-50187"/>
                          <a:pt x="1075280" y="13640"/>
                          <a:pt x="1265321" y="0"/>
                        </a:cubicBezTo>
                        <a:cubicBezTo>
                          <a:pt x="1283548" y="109851"/>
                          <a:pt x="1254035" y="275814"/>
                          <a:pt x="1265321" y="443198"/>
                        </a:cubicBezTo>
                        <a:cubicBezTo>
                          <a:pt x="1276607" y="610582"/>
                          <a:pt x="1218339" y="726445"/>
                          <a:pt x="1265321" y="923330"/>
                        </a:cubicBezTo>
                        <a:cubicBezTo>
                          <a:pt x="1135353" y="937078"/>
                          <a:pt x="966668" y="905949"/>
                          <a:pt x="843547" y="923330"/>
                        </a:cubicBezTo>
                        <a:cubicBezTo>
                          <a:pt x="720426" y="940711"/>
                          <a:pt x="585412" y="899943"/>
                          <a:pt x="396467" y="923330"/>
                        </a:cubicBezTo>
                        <a:cubicBezTo>
                          <a:pt x="207522" y="946717"/>
                          <a:pt x="143341" y="894332"/>
                          <a:pt x="0" y="923330"/>
                        </a:cubicBezTo>
                        <a:cubicBezTo>
                          <a:pt x="-48741" y="826144"/>
                          <a:pt x="51038" y="630065"/>
                          <a:pt x="0" y="461665"/>
                        </a:cubicBezTo>
                        <a:cubicBezTo>
                          <a:pt x="-51038" y="293266"/>
                          <a:pt x="14269" y="223221"/>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25%</a:t>
            </a:r>
          </a:p>
        </p:txBody>
      </p:sp>
      <p:sp>
        <p:nvSpPr>
          <p:cNvPr id="8" name="Rectangle 7">
            <a:extLst>
              <a:ext uri="{FF2B5EF4-FFF2-40B4-BE49-F238E27FC236}">
                <a16:creationId xmlns:a16="http://schemas.microsoft.com/office/drawing/2014/main" id="{4DB506F3-49FA-FA47-A040-554CDAD7B618}"/>
              </a:ext>
            </a:extLst>
          </p:cNvPr>
          <p:cNvSpPr/>
          <p:nvPr/>
        </p:nvSpPr>
        <p:spPr>
          <a:xfrm>
            <a:off x="1409699" y="3772424"/>
            <a:ext cx="1265321" cy="1069312"/>
          </a:xfrm>
          <a:prstGeom prst="rect">
            <a:avLst/>
          </a:prstGeom>
          <a:solidFill>
            <a:schemeClr val="bg2">
              <a:lumMod val="75000"/>
            </a:schemeClr>
          </a:solidFill>
          <a:ln>
            <a:solidFill>
              <a:schemeClr val="bg2">
                <a:lumMod val="25000"/>
              </a:schemeClr>
            </a:solidFill>
            <a:prstDash val="dash"/>
            <a:extLst>
              <a:ext uri="{C807C97D-BFC1-408E-A445-0C87EB9F89A2}">
                <ask:lineSketchStyleProps xmlns:ask="http://schemas.microsoft.com/office/drawing/2018/sketchyshapes" sd="25469283">
                  <a:custGeom>
                    <a:avLst/>
                    <a:gdLst>
                      <a:gd name="connsiteX0" fmla="*/ 0 w 1265321"/>
                      <a:gd name="connsiteY0" fmla="*/ 0 h 923330"/>
                      <a:gd name="connsiteX1" fmla="*/ 434427 w 1265321"/>
                      <a:gd name="connsiteY1" fmla="*/ 0 h 923330"/>
                      <a:gd name="connsiteX2" fmla="*/ 881507 w 1265321"/>
                      <a:gd name="connsiteY2" fmla="*/ 0 h 923330"/>
                      <a:gd name="connsiteX3" fmla="*/ 1265321 w 1265321"/>
                      <a:gd name="connsiteY3" fmla="*/ 0 h 923330"/>
                      <a:gd name="connsiteX4" fmla="*/ 1265321 w 1265321"/>
                      <a:gd name="connsiteY4" fmla="*/ 433965 h 923330"/>
                      <a:gd name="connsiteX5" fmla="*/ 1265321 w 1265321"/>
                      <a:gd name="connsiteY5" fmla="*/ 923330 h 923330"/>
                      <a:gd name="connsiteX6" fmla="*/ 843547 w 1265321"/>
                      <a:gd name="connsiteY6" fmla="*/ 923330 h 923330"/>
                      <a:gd name="connsiteX7" fmla="*/ 396467 w 1265321"/>
                      <a:gd name="connsiteY7" fmla="*/ 923330 h 923330"/>
                      <a:gd name="connsiteX8" fmla="*/ 0 w 1265321"/>
                      <a:gd name="connsiteY8" fmla="*/ 923330 h 923330"/>
                      <a:gd name="connsiteX9" fmla="*/ 0 w 1265321"/>
                      <a:gd name="connsiteY9" fmla="*/ 461665 h 923330"/>
                      <a:gd name="connsiteX10" fmla="*/ 0 w 1265321"/>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321" h="923330" fill="none" extrusionOk="0">
                        <a:moveTo>
                          <a:pt x="0" y="0"/>
                        </a:moveTo>
                        <a:cubicBezTo>
                          <a:pt x="214730" y="-45315"/>
                          <a:pt x="321718" y="20819"/>
                          <a:pt x="434427" y="0"/>
                        </a:cubicBezTo>
                        <a:cubicBezTo>
                          <a:pt x="547136" y="-20819"/>
                          <a:pt x="755770" y="1425"/>
                          <a:pt x="881507" y="0"/>
                        </a:cubicBezTo>
                        <a:cubicBezTo>
                          <a:pt x="1007244" y="-1425"/>
                          <a:pt x="1113802" y="3640"/>
                          <a:pt x="1265321" y="0"/>
                        </a:cubicBezTo>
                        <a:cubicBezTo>
                          <a:pt x="1277578" y="122935"/>
                          <a:pt x="1214603" y="319315"/>
                          <a:pt x="1265321" y="433965"/>
                        </a:cubicBezTo>
                        <a:cubicBezTo>
                          <a:pt x="1316039" y="548616"/>
                          <a:pt x="1236257" y="728474"/>
                          <a:pt x="1265321" y="923330"/>
                        </a:cubicBezTo>
                        <a:cubicBezTo>
                          <a:pt x="1078544" y="924066"/>
                          <a:pt x="1003848" y="921896"/>
                          <a:pt x="843547" y="923330"/>
                        </a:cubicBezTo>
                        <a:cubicBezTo>
                          <a:pt x="683246" y="924764"/>
                          <a:pt x="535882" y="880515"/>
                          <a:pt x="396467" y="923330"/>
                        </a:cubicBezTo>
                        <a:cubicBezTo>
                          <a:pt x="257052" y="966145"/>
                          <a:pt x="111919" y="912420"/>
                          <a:pt x="0" y="923330"/>
                        </a:cubicBezTo>
                        <a:cubicBezTo>
                          <a:pt x="-20501" y="731873"/>
                          <a:pt x="17524" y="588720"/>
                          <a:pt x="0" y="461665"/>
                        </a:cubicBezTo>
                        <a:cubicBezTo>
                          <a:pt x="-17524" y="334610"/>
                          <a:pt x="9720" y="159160"/>
                          <a:pt x="0" y="0"/>
                        </a:cubicBezTo>
                        <a:close/>
                      </a:path>
                      <a:path w="1265321" h="923330" stroke="0" extrusionOk="0">
                        <a:moveTo>
                          <a:pt x="0" y="0"/>
                        </a:moveTo>
                        <a:cubicBezTo>
                          <a:pt x="136370" y="-3127"/>
                          <a:pt x="291999" y="34440"/>
                          <a:pt x="383814" y="0"/>
                        </a:cubicBezTo>
                        <a:cubicBezTo>
                          <a:pt x="475629" y="-34440"/>
                          <a:pt x="682572" y="9251"/>
                          <a:pt x="818241" y="0"/>
                        </a:cubicBezTo>
                        <a:cubicBezTo>
                          <a:pt x="953910" y="-9251"/>
                          <a:pt x="1081316" y="22007"/>
                          <a:pt x="1265321" y="0"/>
                        </a:cubicBezTo>
                        <a:cubicBezTo>
                          <a:pt x="1298197" y="187723"/>
                          <a:pt x="1248597" y="241328"/>
                          <a:pt x="1265321" y="443198"/>
                        </a:cubicBezTo>
                        <a:cubicBezTo>
                          <a:pt x="1282045" y="645068"/>
                          <a:pt x="1211455" y="811879"/>
                          <a:pt x="1265321" y="923330"/>
                        </a:cubicBezTo>
                        <a:cubicBezTo>
                          <a:pt x="1174389" y="933001"/>
                          <a:pt x="1026302" y="883373"/>
                          <a:pt x="843547" y="923330"/>
                        </a:cubicBezTo>
                        <a:cubicBezTo>
                          <a:pt x="660792" y="963287"/>
                          <a:pt x="558064" y="887927"/>
                          <a:pt x="434427" y="923330"/>
                        </a:cubicBezTo>
                        <a:cubicBezTo>
                          <a:pt x="310790" y="958733"/>
                          <a:pt x="169639" y="922672"/>
                          <a:pt x="0" y="923330"/>
                        </a:cubicBezTo>
                        <a:cubicBezTo>
                          <a:pt x="-1799" y="759358"/>
                          <a:pt x="15490" y="646044"/>
                          <a:pt x="0" y="452432"/>
                        </a:cubicBezTo>
                        <a:cubicBezTo>
                          <a:pt x="-15490" y="258820"/>
                          <a:pt x="3578" y="1353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Quicksand" pitchFamily="2" charset="77"/>
              </a:rPr>
              <a:t>50%</a:t>
            </a:r>
          </a:p>
        </p:txBody>
      </p:sp>
      <p:sp>
        <p:nvSpPr>
          <p:cNvPr id="5" name="TextBox 4">
            <a:extLst>
              <a:ext uri="{FF2B5EF4-FFF2-40B4-BE49-F238E27FC236}">
                <a16:creationId xmlns:a16="http://schemas.microsoft.com/office/drawing/2014/main" id="{21B2E298-9F21-FF4E-96E1-1B758B6D7AC7}"/>
              </a:ext>
            </a:extLst>
          </p:cNvPr>
          <p:cNvSpPr txBox="1"/>
          <p:nvPr/>
        </p:nvSpPr>
        <p:spPr>
          <a:xfrm>
            <a:off x="3657600" y="2203587"/>
            <a:ext cx="7886700" cy="1292662"/>
          </a:xfrm>
          <a:prstGeom prst="rect">
            <a:avLst/>
          </a:prstGeom>
          <a:noFill/>
        </p:spPr>
        <p:txBody>
          <a:bodyPr wrap="square" rtlCol="0">
            <a:spAutoFit/>
          </a:bodyPr>
          <a:lstStyle/>
          <a:p>
            <a:r>
              <a:rPr lang="en-US" b="1" dirty="0">
                <a:latin typeface="Quicksand" pitchFamily="2" charset="77"/>
              </a:rPr>
              <a:t>HOMEWORK</a:t>
            </a:r>
            <a:endParaRPr lang="en-US" sz="1200" dirty="0">
              <a:latin typeface="Quicksand" pitchFamily="2" charset="77"/>
            </a:endParaRPr>
          </a:p>
          <a:p>
            <a:pPr marL="171450" indent="-171450">
              <a:buFont typeface="Arial" panose="020B0604020202020204" pitchFamily="34" charset="0"/>
              <a:buChar char="•"/>
            </a:pPr>
            <a:r>
              <a:rPr lang="en-US" sz="1200" dirty="0">
                <a:latin typeface="Quicksand" pitchFamily="2" charset="77"/>
              </a:rPr>
              <a:t>Two (2) assignments worth 25% of your final grade, each, to be completed in groups of no more than 2 students (indicate group members as part of your submission); you can also complete these assignments by yourself, if you prefer.</a:t>
            </a:r>
          </a:p>
          <a:p>
            <a:pPr marL="171450" indent="-171450">
              <a:buFont typeface="Arial" panose="020B0604020202020204" pitchFamily="34" charset="0"/>
              <a:buChar char="•"/>
            </a:pPr>
            <a:r>
              <a:rPr lang="en-US" sz="1200" dirty="0">
                <a:latin typeface="Quicksand" pitchFamily="2" charset="77"/>
              </a:rPr>
              <a:t>Each homework problem set is based on preceding lab / course material. Due before the start of class on the indicated submission date – </a:t>
            </a:r>
            <a:r>
              <a:rPr lang="en-US" sz="1200" b="1" dirty="0">
                <a:latin typeface="Quicksand" pitchFamily="2" charset="77"/>
              </a:rPr>
              <a:t>submit via Blackboard only! </a:t>
            </a:r>
          </a:p>
          <a:p>
            <a:pPr marL="171450" indent="-171450">
              <a:buFont typeface="Arial" panose="020B0604020202020204" pitchFamily="34" charset="0"/>
              <a:buChar char="•"/>
            </a:pPr>
            <a:r>
              <a:rPr lang="en-US" sz="1200" dirty="0">
                <a:latin typeface="Quicksand" pitchFamily="2" charset="77"/>
              </a:rPr>
              <a:t>Per the syllabus, late submissions will not be accepted.</a:t>
            </a:r>
          </a:p>
        </p:txBody>
      </p:sp>
      <p:sp>
        <p:nvSpPr>
          <p:cNvPr id="10" name="Right Brace 9">
            <a:extLst>
              <a:ext uri="{FF2B5EF4-FFF2-40B4-BE49-F238E27FC236}">
                <a16:creationId xmlns:a16="http://schemas.microsoft.com/office/drawing/2014/main" id="{48D1BC2B-82B6-6946-AD8E-867A4F1E0248}"/>
              </a:ext>
            </a:extLst>
          </p:cNvPr>
          <p:cNvSpPr/>
          <p:nvPr/>
        </p:nvSpPr>
        <p:spPr>
          <a:xfrm>
            <a:off x="2890922" y="2093277"/>
            <a:ext cx="550777" cy="1484432"/>
          </a:xfrm>
          <a:prstGeom prst="rightBrace">
            <a:avLst>
              <a:gd name="adj1" fmla="val 8333"/>
              <a:gd name="adj2" fmla="val 5056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F301D33-B5B8-0C46-BC9E-0DD84B2B722D}"/>
              </a:ext>
            </a:extLst>
          </p:cNvPr>
          <p:cNvSpPr txBox="1"/>
          <p:nvPr/>
        </p:nvSpPr>
        <p:spPr>
          <a:xfrm>
            <a:off x="3657601" y="3772424"/>
            <a:ext cx="8166100" cy="1477328"/>
          </a:xfrm>
          <a:prstGeom prst="rect">
            <a:avLst/>
          </a:prstGeom>
          <a:noFill/>
        </p:spPr>
        <p:txBody>
          <a:bodyPr wrap="square" rtlCol="0">
            <a:spAutoFit/>
          </a:bodyPr>
          <a:lstStyle/>
          <a:p>
            <a:r>
              <a:rPr lang="en-US" b="1" dirty="0">
                <a:latin typeface="Quicksand" pitchFamily="2" charset="77"/>
              </a:rPr>
              <a:t>FINAL PROJECT </a:t>
            </a:r>
            <a:endParaRPr lang="en-US" sz="1200" dirty="0">
              <a:latin typeface="Quicksand" pitchFamily="2" charset="77"/>
            </a:endParaRPr>
          </a:p>
          <a:p>
            <a:pPr marL="171450" indent="-171450">
              <a:buFont typeface="Arial" panose="020B0604020202020204" pitchFamily="34" charset="0"/>
              <a:buChar char="•"/>
            </a:pPr>
            <a:r>
              <a:rPr lang="en-US" sz="1200" dirty="0">
                <a:latin typeface="Quicksand" pitchFamily="2" charset="77"/>
              </a:rPr>
              <a:t>The final project will be presented during the last regularly scheduled classroom session.</a:t>
            </a:r>
          </a:p>
          <a:p>
            <a:pPr marL="171450" indent="-171450">
              <a:buFont typeface="Arial" panose="020B0604020202020204" pitchFamily="34" charset="0"/>
              <a:buChar char="•"/>
            </a:pPr>
            <a:r>
              <a:rPr lang="en-US" sz="1200" dirty="0">
                <a:latin typeface="Quicksand" pitchFamily="2" charset="77"/>
              </a:rPr>
              <a:t>You will work in groups of 2-3 (your choice) to implement a neural network-based predictive model that addresses a practical problem of interest to you! You will source your own dataset, motivate the prediction problem (explain why it’s practically relevant), and then implement the predictive model. Your goal should be to make this project useful for you!</a:t>
            </a:r>
          </a:p>
          <a:p>
            <a:pPr marL="171450" indent="-171450">
              <a:buFont typeface="Arial" panose="020B0604020202020204" pitchFamily="34" charset="0"/>
              <a:buChar char="•"/>
            </a:pPr>
            <a:r>
              <a:rPr lang="en-US" sz="1200" dirty="0">
                <a:latin typeface="Quicksand" pitchFamily="2" charset="77"/>
              </a:rPr>
              <a:t>The deliverables will include a project proposal due in Week 2 (5%), a mid-point check-in meeting with me to ensure you are on track (5%)</a:t>
            </a:r>
          </a:p>
        </p:txBody>
      </p:sp>
      <p:cxnSp>
        <p:nvCxnSpPr>
          <p:cNvPr id="15" name="Straight Connector 14">
            <a:extLst>
              <a:ext uri="{FF2B5EF4-FFF2-40B4-BE49-F238E27FC236}">
                <a16:creationId xmlns:a16="http://schemas.microsoft.com/office/drawing/2014/main" id="{866C8CCA-A7CF-5644-B3A1-F9B86AE362A8}"/>
              </a:ext>
            </a:extLst>
          </p:cNvPr>
          <p:cNvCxnSpPr/>
          <p:nvPr/>
        </p:nvCxnSpPr>
        <p:spPr>
          <a:xfrm>
            <a:off x="2890922" y="4307080"/>
            <a:ext cx="550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Course Textbook</a:t>
            </a:r>
          </a:p>
        </p:txBody>
      </p:sp>
      <p:sp>
        <p:nvSpPr>
          <p:cNvPr id="6" name="TextBox 5">
            <a:extLst>
              <a:ext uri="{FF2B5EF4-FFF2-40B4-BE49-F238E27FC236}">
                <a16:creationId xmlns:a16="http://schemas.microsoft.com/office/drawing/2014/main" id="{A4862600-7F30-D544-BD4C-3D3FFD587CE2}"/>
              </a:ext>
            </a:extLst>
          </p:cNvPr>
          <p:cNvSpPr txBox="1"/>
          <p:nvPr/>
        </p:nvSpPr>
        <p:spPr>
          <a:xfrm>
            <a:off x="3047143" y="5070733"/>
            <a:ext cx="6097712" cy="1200329"/>
          </a:xfrm>
          <a:prstGeom prst="rect">
            <a:avLst/>
          </a:prstGeom>
          <a:noFill/>
        </p:spPr>
        <p:txBody>
          <a:bodyPr wrap="square">
            <a:spAutoFit/>
          </a:bodyPr>
          <a:lstStyle/>
          <a:p>
            <a:r>
              <a:rPr lang="en-US" sz="1800" dirty="0">
                <a:solidFill>
                  <a:srgbClr val="212121"/>
                </a:solidFill>
                <a:effectLst/>
                <a:latin typeface="Garamond" panose="02020404030301010803" pitchFamily="18" charset="0"/>
              </a:rPr>
              <a:t>Chollet, </a:t>
            </a:r>
            <a:r>
              <a:rPr lang="en-US" sz="1800" dirty="0" err="1">
                <a:solidFill>
                  <a:srgbClr val="212121"/>
                </a:solidFill>
                <a:effectLst/>
                <a:latin typeface="Garamond" panose="02020404030301010803" pitchFamily="18" charset="0"/>
              </a:rPr>
              <a:t>François</a:t>
            </a:r>
            <a:r>
              <a:rPr lang="en-US" sz="1800" dirty="0">
                <a:solidFill>
                  <a:srgbClr val="212121"/>
                </a:solidFill>
                <a:effectLst/>
                <a:latin typeface="Garamond" panose="02020404030301010803" pitchFamily="18" charset="0"/>
              </a:rPr>
              <a:t>. (2021). </a:t>
            </a:r>
            <a:r>
              <a:rPr lang="en-US" sz="1800" i="1" dirty="0">
                <a:solidFill>
                  <a:srgbClr val="212121"/>
                </a:solidFill>
                <a:effectLst/>
                <a:latin typeface="Garamond" panose="02020404030301010803" pitchFamily="18" charset="0"/>
              </a:rPr>
              <a:t>Deep Learning with Python (2</a:t>
            </a:r>
            <a:r>
              <a:rPr lang="en-US" sz="800" i="1" dirty="0">
                <a:solidFill>
                  <a:srgbClr val="212121"/>
                </a:solidFill>
                <a:effectLst/>
                <a:latin typeface="Garamond" panose="02020404030301010803" pitchFamily="18" charset="0"/>
              </a:rPr>
              <a:t>nd </a:t>
            </a:r>
            <a:r>
              <a:rPr lang="en-US" sz="1800" i="1" dirty="0">
                <a:solidFill>
                  <a:srgbClr val="212121"/>
                </a:solidFill>
                <a:effectLst/>
                <a:latin typeface="Garamond" panose="02020404030301010803" pitchFamily="18" charset="0"/>
              </a:rPr>
              <a:t>Edition)</a:t>
            </a:r>
            <a:r>
              <a:rPr lang="en-US" sz="1800" dirty="0">
                <a:solidFill>
                  <a:srgbClr val="212121"/>
                </a:solidFill>
                <a:effectLst/>
                <a:latin typeface="Garamond" panose="02020404030301010803" pitchFamily="18" charset="0"/>
              </a:rPr>
              <a:t>. Manning Publications Co. </a:t>
            </a:r>
            <a:r>
              <a:rPr lang="en-US" sz="1800" b="1" dirty="0">
                <a:effectLst/>
                <a:latin typeface="Garamond" panose="02020404030301010803" pitchFamily="18" charset="0"/>
              </a:rPr>
              <a:t>ISBN-13: 978-1617296864. </a:t>
            </a:r>
            <a:r>
              <a:rPr lang="en-US" sz="1800" dirty="0">
                <a:solidFill>
                  <a:srgbClr val="0000FF"/>
                </a:solidFill>
                <a:effectLst/>
                <a:latin typeface="Garamond" panose="02020404030301010803" pitchFamily="18" charset="0"/>
              </a:rPr>
              <a:t>https://</a:t>
            </a:r>
            <a:r>
              <a:rPr lang="en-US" sz="1800" dirty="0" err="1">
                <a:solidFill>
                  <a:srgbClr val="0000FF"/>
                </a:solidFill>
                <a:effectLst/>
                <a:latin typeface="Garamond" panose="02020404030301010803" pitchFamily="18" charset="0"/>
              </a:rPr>
              <a:t>www.manning.com</a:t>
            </a:r>
            <a:r>
              <a:rPr lang="en-US" sz="1800" dirty="0">
                <a:solidFill>
                  <a:srgbClr val="0000FF"/>
                </a:solidFill>
                <a:effectLst/>
                <a:latin typeface="Garamond" panose="02020404030301010803" pitchFamily="18" charset="0"/>
              </a:rPr>
              <a:t>/books/deep-learning-with-python- second-edition </a:t>
            </a:r>
            <a:endParaRPr lang="en-US" dirty="0"/>
          </a:p>
        </p:txBody>
      </p:sp>
      <p:pic>
        <p:nvPicPr>
          <p:cNvPr id="5" name="Picture 4">
            <a:extLst>
              <a:ext uri="{FF2B5EF4-FFF2-40B4-BE49-F238E27FC236}">
                <a16:creationId xmlns:a16="http://schemas.microsoft.com/office/drawing/2014/main" id="{E612B481-D469-3A40-9A88-2FB572590B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97187" y="1807786"/>
            <a:ext cx="2597623" cy="2965428"/>
          </a:xfrm>
          <a:prstGeom prst="rect">
            <a:avLst/>
          </a:prstGeom>
        </p:spPr>
      </p:pic>
    </p:spTree>
    <p:extLst>
      <p:ext uri="{BB962C8B-B14F-4D97-AF65-F5344CB8AC3E}">
        <p14:creationId xmlns:p14="http://schemas.microsoft.com/office/powerpoint/2010/main" val="385518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Required Software</a:t>
            </a:r>
          </a:p>
        </p:txBody>
      </p:sp>
      <p:sp>
        <p:nvSpPr>
          <p:cNvPr id="8" name="TextBox 7">
            <a:extLst>
              <a:ext uri="{FF2B5EF4-FFF2-40B4-BE49-F238E27FC236}">
                <a16:creationId xmlns:a16="http://schemas.microsoft.com/office/drawing/2014/main" id="{A13652B5-FD56-0D48-819D-0A0FF76125BB}"/>
              </a:ext>
            </a:extLst>
          </p:cNvPr>
          <p:cNvSpPr txBox="1"/>
          <p:nvPr/>
        </p:nvSpPr>
        <p:spPr>
          <a:xfrm>
            <a:off x="738413" y="1922338"/>
            <a:ext cx="6279904" cy="2185214"/>
          </a:xfrm>
          <a:prstGeom prst="rect">
            <a:avLst/>
          </a:prstGeom>
          <a:noFill/>
        </p:spPr>
        <p:txBody>
          <a:bodyPr wrap="square" rtlCol="0">
            <a:spAutoFit/>
          </a:bodyPr>
          <a:lstStyle/>
          <a:p>
            <a:r>
              <a:rPr lang="en-US" sz="2400" b="1" dirty="0">
                <a:latin typeface="Quicksand" pitchFamily="2" charset="77"/>
              </a:rPr>
              <a:t>SOFTWARE CONFIGURATION</a:t>
            </a:r>
          </a:p>
          <a:p>
            <a:pPr marL="171450" indent="-171450">
              <a:buFont typeface="Arial" panose="020B0604020202020204" pitchFamily="34" charset="0"/>
              <a:buChar char="•"/>
            </a:pPr>
            <a:endParaRPr lang="en-US" sz="1600" dirty="0">
              <a:latin typeface="Quicksand" pitchFamily="2" charset="77"/>
            </a:endParaRPr>
          </a:p>
          <a:p>
            <a:pPr marL="171450" indent="-171450">
              <a:buFont typeface="Arial" panose="020B0604020202020204" pitchFamily="34" charset="0"/>
              <a:buChar char="•"/>
            </a:pPr>
            <a:r>
              <a:rPr lang="en-US" sz="1600" dirty="0">
                <a:latin typeface="Quicksand" pitchFamily="2" charset="77"/>
              </a:rPr>
              <a:t>You can access Google </a:t>
            </a:r>
            <a:r>
              <a:rPr lang="en-US" sz="1600" dirty="0" err="1">
                <a:latin typeface="Quicksand" pitchFamily="2" charset="77"/>
              </a:rPr>
              <a:t>Colab</a:t>
            </a:r>
            <a:r>
              <a:rPr lang="en-US" sz="1600" dirty="0">
                <a:latin typeface="Quicksand" pitchFamily="2" charset="77"/>
              </a:rPr>
              <a:t> at </a:t>
            </a:r>
            <a:r>
              <a:rPr lang="en-US" sz="1600" dirty="0">
                <a:latin typeface="Quicksand" pitchFamily="2" charset="77"/>
                <a:hlinkClick r:id="rId2"/>
              </a:rPr>
              <a:t>https://colab.research.google.com</a:t>
            </a:r>
            <a:r>
              <a:rPr lang="en-US" sz="1600" dirty="0">
                <a:latin typeface="Quicksand" pitchFamily="2" charset="77"/>
              </a:rPr>
              <a:t>. You probably want to use your BU Google account credentials. </a:t>
            </a:r>
          </a:p>
          <a:p>
            <a:endParaRPr lang="en-US" sz="1600" dirty="0">
              <a:latin typeface="Quicksand" pitchFamily="2" charset="77"/>
            </a:endParaRPr>
          </a:p>
          <a:p>
            <a:pPr marL="171450" indent="-171450">
              <a:buFont typeface="Arial" panose="020B0604020202020204" pitchFamily="34" charset="0"/>
              <a:buChar char="•"/>
            </a:pPr>
            <a:r>
              <a:rPr lang="en-US" sz="1600" dirty="0">
                <a:latin typeface="Quicksand" pitchFamily="2" charset="77"/>
              </a:rPr>
              <a:t>If you wish, you may run Python / </a:t>
            </a:r>
            <a:r>
              <a:rPr lang="en-US" sz="1600" dirty="0" err="1">
                <a:latin typeface="Quicksand" pitchFamily="2" charset="77"/>
              </a:rPr>
              <a:t>Jupyter</a:t>
            </a:r>
            <a:r>
              <a:rPr lang="en-US" sz="1600" dirty="0">
                <a:latin typeface="Quicksand" pitchFamily="2" charset="77"/>
              </a:rPr>
              <a:t> notebooks locally, installing the relevant packages, but please note that we (the TA and I) cannot provide any technical support. </a:t>
            </a:r>
          </a:p>
        </p:txBody>
      </p:sp>
      <p:pic>
        <p:nvPicPr>
          <p:cNvPr id="6" name="Picture 2" descr="Use Google Colab for Deep Learning and Machine Learning Models">
            <a:extLst>
              <a:ext uri="{FF2B5EF4-FFF2-40B4-BE49-F238E27FC236}">
                <a16:creationId xmlns:a16="http://schemas.microsoft.com/office/drawing/2014/main" id="{F5AA7487-02DE-2540-B8DE-7A6EAD66533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349700" y="1751910"/>
            <a:ext cx="2888129" cy="2185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806A4507-5005-3E4A-AEA0-2975E38A73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4926" y="4623039"/>
            <a:ext cx="1701321" cy="17013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ras tensorflow python - Cheap Online Shopping -">
            <a:extLst>
              <a:ext uri="{FF2B5EF4-FFF2-40B4-BE49-F238E27FC236}">
                <a16:creationId xmlns:a16="http://schemas.microsoft.com/office/drawing/2014/main" id="{E0662B13-5F4F-2E49-96F0-2552D4AAEAB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78404" y="4339877"/>
            <a:ext cx="2656440" cy="19923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elcome to PyTorch Tutorials — PyTorch Tutorials 1.10.1+cu102 documentation">
            <a:extLst>
              <a:ext uri="{FF2B5EF4-FFF2-40B4-BE49-F238E27FC236}">
                <a16:creationId xmlns:a16="http://schemas.microsoft.com/office/drawing/2014/main" id="{3C2147BA-4329-1A42-9363-D0AB12B86DE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120227" y="4866530"/>
            <a:ext cx="3410263"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3CABC28-7813-1D40-BAF4-02B4C0C035FA}"/>
              </a:ext>
            </a:extLst>
          </p:cNvPr>
          <p:cNvCxnSpPr/>
          <p:nvPr/>
        </p:nvCxnSpPr>
        <p:spPr>
          <a:xfrm>
            <a:off x="8507002" y="4866530"/>
            <a:ext cx="2730827" cy="9233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A56B69-637F-4A40-95CF-8B2861B11313}"/>
              </a:ext>
            </a:extLst>
          </p:cNvPr>
          <p:cNvCxnSpPr>
            <a:cxnSpLocks/>
          </p:cNvCxnSpPr>
          <p:nvPr/>
        </p:nvCxnSpPr>
        <p:spPr>
          <a:xfrm flipV="1">
            <a:off x="8507001" y="4866530"/>
            <a:ext cx="2589089" cy="9233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32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0" y="330391"/>
            <a:ext cx="6460957" cy="923330"/>
          </a:xfrm>
          <a:prstGeom prst="rect">
            <a:avLst/>
          </a:prstGeom>
          <a:noFill/>
        </p:spPr>
        <p:txBody>
          <a:bodyPr wrap="square" rtlCol="0">
            <a:spAutoFit/>
          </a:bodyPr>
          <a:lstStyle/>
          <a:p>
            <a:pPr algn="ctr"/>
            <a:r>
              <a:rPr lang="en-US" sz="5400" dirty="0">
                <a:latin typeface="Economica" panose="02000506040000020004" pitchFamily="2" charset="77"/>
              </a:rPr>
              <a:t>Why </a:t>
            </a:r>
            <a:r>
              <a:rPr lang="en-US" sz="5400" dirty="0" err="1">
                <a:latin typeface="Economica" panose="02000506040000020004" pitchFamily="2" charset="77"/>
              </a:rPr>
              <a:t>Keras</a:t>
            </a:r>
            <a:r>
              <a:rPr lang="en-US" sz="5400" dirty="0">
                <a:latin typeface="Economica" panose="02000506040000020004" pitchFamily="2" charset="77"/>
              </a:rPr>
              <a:t>?</a:t>
            </a:r>
          </a:p>
        </p:txBody>
      </p:sp>
      <p:pic>
        <p:nvPicPr>
          <p:cNvPr id="5" name="Picture 4">
            <a:extLst>
              <a:ext uri="{FF2B5EF4-FFF2-40B4-BE49-F238E27FC236}">
                <a16:creationId xmlns:a16="http://schemas.microsoft.com/office/drawing/2014/main" id="{2CFA1206-E44C-CF4A-A00B-ADFF948A1E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950" y="1701800"/>
            <a:ext cx="4916449" cy="43207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3A80FA-A7CF-464D-84FD-1BC8010A5D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5403" y="1409509"/>
            <a:ext cx="5289606" cy="5118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9363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TotalTime>
  <Words>1327</Words>
  <Application>Microsoft Macintosh PowerPoint</Application>
  <PresentationFormat>Widescreen</PresentationFormat>
  <Paragraphs>145</Paragraphs>
  <Slides>38</Slides>
  <Notes>7</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Economica</vt:lpstr>
      <vt:lpstr>Garamond</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David Gordon Burtch</cp:lastModifiedBy>
  <cp:revision>79</cp:revision>
  <cp:lastPrinted>2022-01-20T15:57:47Z</cp:lastPrinted>
  <dcterms:created xsi:type="dcterms:W3CDTF">2019-12-28T13:51:56Z</dcterms:created>
  <dcterms:modified xsi:type="dcterms:W3CDTF">2022-01-20T15:58:06Z</dcterms:modified>
</cp:coreProperties>
</file>